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notesMasterIdLst>
    <p:notesMasterId r:id="rId22"/>
  </p:notesMasterIdLst>
  <p:sldIdLst>
    <p:sldId id="278" r:id="rId2"/>
    <p:sldId id="266" r:id="rId3"/>
    <p:sldId id="308" r:id="rId4"/>
    <p:sldId id="302" r:id="rId5"/>
    <p:sldId id="309" r:id="rId6"/>
    <p:sldId id="303" r:id="rId7"/>
    <p:sldId id="305" r:id="rId8"/>
    <p:sldId id="267" r:id="rId9"/>
    <p:sldId id="327" r:id="rId10"/>
    <p:sldId id="325" r:id="rId11"/>
    <p:sldId id="323" r:id="rId12"/>
    <p:sldId id="326" r:id="rId13"/>
    <p:sldId id="310" r:id="rId14"/>
    <p:sldId id="295" r:id="rId15"/>
    <p:sldId id="301" r:id="rId16"/>
    <p:sldId id="297" r:id="rId17"/>
    <p:sldId id="296" r:id="rId18"/>
    <p:sldId id="298" r:id="rId19"/>
    <p:sldId id="304" r:id="rId20"/>
    <p:sldId id="307" r:id="rId2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09" autoAdjust="0"/>
  </p:normalViewPr>
  <p:slideViewPr>
    <p:cSldViewPr snapToGrid="0" snapToObjects="1">
      <p:cViewPr varScale="1">
        <p:scale>
          <a:sx n="71" d="100"/>
          <a:sy n="71" d="100"/>
        </p:scale>
        <p:origin x="384" y="7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spcAft>
                <a:spcPts val="0"/>
              </a:spcAft>
            </a:pPr>
            <a:r>
              <a:rPr lang="en-US" sz="1200" b="1" dirty="0"/>
              <a:t>JENNY</a:t>
            </a:r>
          </a:p>
          <a:p>
            <a:pPr>
              <a:lnSpc>
                <a:spcPct val="120000"/>
              </a:lnSpc>
              <a:spcBef>
                <a:spcPts val="0"/>
              </a:spcBef>
              <a:spcAft>
                <a:spcPts val="0"/>
              </a:spcAft>
            </a:pPr>
            <a:r>
              <a:rPr lang="en-US" sz="1200" b="1" dirty="0"/>
              <a:t>Jessica</a:t>
            </a:r>
            <a:r>
              <a:rPr lang="en-US" sz="1200" b="1" baseline="0" dirty="0"/>
              <a:t> will get into a more in depth discussion of the connection between substance use and child maltreatment. </a:t>
            </a:r>
          </a:p>
          <a:p>
            <a:pPr>
              <a:lnSpc>
                <a:spcPct val="120000"/>
              </a:lnSpc>
              <a:spcBef>
                <a:spcPts val="0"/>
              </a:spcBef>
              <a:spcAft>
                <a:spcPts val="0"/>
              </a:spcAft>
            </a:pPr>
            <a:endParaRPr lang="en-US" sz="1200" dirty="0"/>
          </a:p>
          <a:p>
            <a:pPr>
              <a:lnSpc>
                <a:spcPct val="120000"/>
              </a:lnSpc>
              <a:spcBef>
                <a:spcPts val="0"/>
              </a:spcBef>
              <a:spcAft>
                <a:spcPts val="0"/>
              </a:spcAft>
            </a:pPr>
            <a:r>
              <a:rPr lang="en-US" sz="1200" dirty="0"/>
              <a:t>IF</a:t>
            </a:r>
            <a:r>
              <a:rPr lang="en-US" sz="1200" baseline="0" dirty="0"/>
              <a:t> THERE IS ANYTHING YOU TAKE AWAY TODAY, TAKE AWAY THAT WE HAVE TO FORM RELATIONSHIPS AND CONNECTEDNESS TO ONE ANOTHER AND OUR COMMUNITIES. CHURCHES ETC.</a:t>
            </a:r>
          </a:p>
          <a:p>
            <a:pPr>
              <a:lnSpc>
                <a:spcPct val="120000"/>
              </a:lnSpc>
              <a:spcBef>
                <a:spcPts val="0"/>
              </a:spcBef>
              <a:spcAft>
                <a:spcPts val="0"/>
              </a:spcAft>
            </a:pPr>
            <a:endParaRPr lang="en-US" sz="1200" baseline="0" dirty="0"/>
          </a:p>
          <a:p>
            <a:pPr>
              <a:lnSpc>
                <a:spcPct val="120000"/>
              </a:lnSpc>
              <a:spcBef>
                <a:spcPts val="0"/>
              </a:spcBef>
              <a:spcAft>
                <a:spcPts val="0"/>
              </a:spcAft>
            </a:pPr>
            <a:r>
              <a:rPr lang="en-US" sz="1200" baseline="0" dirty="0"/>
              <a:t>PUT DOWN THE SMARTPHONE.  Nov 4, 2019 John S. Hutton JAMA Pediatrics 47 3-5 year olds underdeveloped </a:t>
            </a:r>
          </a:p>
          <a:p>
            <a:pPr>
              <a:lnSpc>
                <a:spcPct val="120000"/>
              </a:lnSpc>
              <a:spcBef>
                <a:spcPts val="0"/>
              </a:spcBef>
              <a:spcAft>
                <a:spcPts val="0"/>
              </a:spcAft>
            </a:pPr>
            <a:endParaRPr lang="en-US" sz="1200" dirty="0"/>
          </a:p>
          <a:p>
            <a:pPr>
              <a:lnSpc>
                <a:spcPct val="120000"/>
              </a:lnSpc>
              <a:spcBef>
                <a:spcPts val="0"/>
              </a:spcBef>
              <a:spcAft>
                <a:spcPts val="0"/>
              </a:spcAft>
            </a:pPr>
            <a:r>
              <a:rPr lang="en-US" sz="1200" dirty="0"/>
              <a:t>Kids who learn about the risks of drugs at home are significantly less likely to use drugs than those who don’t. You should encourage parents to learn about substances and talk about them with their teens. One of the biggest reasons youth give for not using drugs is that they don’t want to disappoint their parents. Because you sometimes fill the role of a student’s parent-as another caring adult in their lives-these tips are good suggestions for teachers and other school staff.</a:t>
            </a:r>
          </a:p>
          <a:p>
            <a:pPr>
              <a:lnSpc>
                <a:spcPct val="120000"/>
              </a:lnSpc>
              <a:spcBef>
                <a:spcPts val="0"/>
              </a:spcBef>
              <a:spcAft>
                <a:spcPts val="0"/>
              </a:spcAft>
            </a:pPr>
            <a:endParaRPr lang="en-US" sz="1200" dirty="0"/>
          </a:p>
          <a:p>
            <a:pPr>
              <a:lnSpc>
                <a:spcPct val="120000"/>
              </a:lnSpc>
              <a:spcBef>
                <a:spcPts val="0"/>
              </a:spcBef>
              <a:spcAft>
                <a:spcPts val="0"/>
              </a:spcAft>
            </a:pPr>
            <a:r>
              <a:rPr lang="en-US" sz="1200" dirty="0"/>
              <a:t>Teachers, staff, and parents should talk with young people about their views on drugs, especially why it is important to avoid all recreational drugs. This is a conversation that should take place early in the teenage years, on multiple occasions. You can discuss scenes from media, such as television, music, or movies, that show drug use. This can help you touch base with teens about their current views or questions about drugs. Focus on their future goals, and how substance misuse can get in the way of attaining those goals. Establish yourself as a resource. If students know they can count on you for answers to their questions, they will come back for more information. When your students talk, listen to their answers.</a:t>
            </a:r>
          </a:p>
          <a:p>
            <a:pPr>
              <a:lnSpc>
                <a:spcPct val="120000"/>
              </a:lnSpc>
              <a:spcBef>
                <a:spcPts val="0"/>
              </a:spcBef>
              <a:spcAft>
                <a:spcPts val="0"/>
              </a:spcAft>
            </a:pPr>
            <a:endParaRPr lang="en-US" sz="1200" dirty="0"/>
          </a:p>
        </p:txBody>
      </p:sp>
      <p:sp>
        <p:nvSpPr>
          <p:cNvPr id="4" name="Slide Number Placeholder 3"/>
          <p:cNvSpPr>
            <a:spLocks noGrp="1"/>
          </p:cNvSpPr>
          <p:nvPr>
            <p:ph type="sldNum" sz="quarter" idx="10"/>
          </p:nvPr>
        </p:nvSpPr>
        <p:spPr/>
        <p:txBody>
          <a:bodyPr/>
          <a:lstStyle/>
          <a:p>
            <a:fld id="{07FA3DC5-D814-4188-860C-0AF463F02ACE}" type="slidenum">
              <a:rPr lang="en-US" smtClean="0"/>
              <a:t>10</a:t>
            </a:fld>
            <a:endParaRPr lang="en-US"/>
          </a:p>
        </p:txBody>
      </p:sp>
    </p:spTree>
    <p:extLst>
      <p:ext uri="{BB962C8B-B14F-4D97-AF65-F5344CB8AC3E}">
        <p14:creationId xmlns:p14="http://schemas.microsoft.com/office/powerpoint/2010/main" val="41481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JENNY</a:t>
            </a:r>
          </a:p>
          <a:p>
            <a:endParaRPr lang="en-US" sz="1200" dirty="0"/>
          </a:p>
          <a:p>
            <a:r>
              <a:rPr lang="en-US" sz="1200" dirty="0"/>
              <a:t>Upstream</a:t>
            </a:r>
            <a:r>
              <a:rPr lang="en-US" sz="1200" baseline="0" dirty="0"/>
              <a:t> Prevention</a:t>
            </a:r>
          </a:p>
          <a:p>
            <a:endParaRPr lang="en-US" sz="1200" baseline="0" dirty="0"/>
          </a:p>
          <a:p>
            <a:r>
              <a:rPr lang="en-US" sz="1200" dirty="0"/>
              <a:t>Four out of five heroin users report using opioid pain relievers non-medically prior to using heroin (Jones CM 2013). Their access to this nonmedical use was characterized by three main sources: </a:t>
            </a:r>
          </a:p>
          <a:p>
            <a:pPr>
              <a:defRPr/>
            </a:pPr>
            <a:r>
              <a:rPr lang="en-US" sz="1200" dirty="0"/>
              <a:t>     • Family </a:t>
            </a:r>
          </a:p>
          <a:p>
            <a:pPr>
              <a:defRPr/>
            </a:pPr>
            <a:r>
              <a:rPr lang="en-US" sz="1200" dirty="0"/>
              <a:t>     • Friends,</a:t>
            </a:r>
          </a:p>
          <a:p>
            <a:pPr>
              <a:defRPr/>
            </a:pPr>
            <a:r>
              <a:rPr lang="en-US" sz="1200" dirty="0"/>
              <a:t>     • Personal prescriptions</a:t>
            </a:r>
          </a:p>
          <a:p>
            <a:endParaRPr lang="en-US" b="1" dirty="0"/>
          </a:p>
        </p:txBody>
      </p:sp>
      <p:sp>
        <p:nvSpPr>
          <p:cNvPr id="4" name="Slide Number Placeholder 3"/>
          <p:cNvSpPr>
            <a:spLocks noGrp="1"/>
          </p:cNvSpPr>
          <p:nvPr>
            <p:ph type="sldNum" sz="quarter" idx="10"/>
          </p:nvPr>
        </p:nvSpPr>
        <p:spPr/>
        <p:txBody>
          <a:bodyPr/>
          <a:lstStyle/>
          <a:p>
            <a:fld id="{07FA3DC5-D814-4188-860C-0AF463F02ACE}" type="slidenum">
              <a:rPr lang="en-US" smtClean="0"/>
              <a:t>11</a:t>
            </a:fld>
            <a:endParaRPr lang="en-US"/>
          </a:p>
        </p:txBody>
      </p:sp>
    </p:spTree>
    <p:extLst>
      <p:ext uri="{BB962C8B-B14F-4D97-AF65-F5344CB8AC3E}">
        <p14:creationId xmlns:p14="http://schemas.microsoft.com/office/powerpoint/2010/main" val="36081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JENNY</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Exposure to stress (such as emotional or physical abuse) in childhood primes the brain to be sensitive to stress and seek relief from it throughout life; this greatly increases the likelihood of subsequent drug abuse and of starting drug use early. (NIH Principles of Adolescent Substance Use Disorder Treatment: A Research-Based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Chronic</a:t>
            </a:r>
            <a:r>
              <a:rPr lang="en-US" sz="1200" b="0" i="0" kern="1200" baseline="0" dirty="0">
                <a:solidFill>
                  <a:schemeClr val="tx1"/>
                </a:solidFill>
                <a:effectLst/>
                <a:latin typeface="+mn-lt"/>
                <a:ea typeface="+mn-ea"/>
                <a:cs typeface="+mn-cs"/>
              </a:rPr>
              <a:t> Stress = Depleted Endorphins and a smaller less protected Hippocampus (shot of morphine reduces PTSD)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FA3DC5-D814-4188-860C-0AF463F02ACE}" type="slidenum">
              <a:rPr lang="en-US" smtClean="0"/>
              <a:t>12</a:t>
            </a:fld>
            <a:endParaRPr lang="en-US"/>
          </a:p>
        </p:txBody>
      </p:sp>
    </p:spTree>
    <p:extLst>
      <p:ext uri="{BB962C8B-B14F-4D97-AF65-F5344CB8AC3E}">
        <p14:creationId xmlns:p14="http://schemas.microsoft.com/office/powerpoint/2010/main" val="187947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Freeform: Shape 6">
            <a:extLst>
              <a:ext uri="{FF2B5EF4-FFF2-40B4-BE49-F238E27FC236}">
                <a16:creationId xmlns:a16="http://schemas.microsoft.com/office/drawing/2014/main" id="{9F33529E-CD9A-D782-54BB-FCD79BF98ADE}"/>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291EFEC5-E0E5-4B18-7378-7201B8425B12}"/>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81625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3/24/2025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717840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3/24/2025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4828264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3/24/2025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7664449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Freeform: Shape 6">
            <a:extLst>
              <a:ext uri="{FF2B5EF4-FFF2-40B4-BE49-F238E27FC236}">
                <a16:creationId xmlns:a16="http://schemas.microsoft.com/office/drawing/2014/main" id="{8EB511A5-7AAD-B330-DBAE-6807C63C0653}"/>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E683B77A-2DB3-D8DA-C1A9-33E66D6B7156}"/>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9C77458A-57C3-3615-7572-0B2808727D08}"/>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D28C7568-4033-9F03-8810-92C275D346AB}"/>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5C7B49F6-3B77-709A-8166-FAF077AD11FA}"/>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B4705056-91DF-27E1-2E42-EB6C77329918}"/>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91040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3/24/2025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1463725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3/24/2025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10" name="Image 0" descr="preencoded.png">
            <a:extLst>
              <a:ext uri="{FF2B5EF4-FFF2-40B4-BE49-F238E27FC236}">
                <a16:creationId xmlns:a16="http://schemas.microsoft.com/office/drawing/2014/main" id="{CB1B7661-C87D-2F06-BC4E-64AC812FDAD4}"/>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6826F97F-822F-3E77-C085-E116BC2823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CDE22E68-4B2C-8531-19AB-2B0E8178F82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3" name="Image 6" descr="preencoded.png">
            <a:extLst>
              <a:ext uri="{FF2B5EF4-FFF2-40B4-BE49-F238E27FC236}">
                <a16:creationId xmlns:a16="http://schemas.microsoft.com/office/drawing/2014/main" id="{8DF5CE20-30E0-0DBE-AFCA-A399466E6CA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162955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3/24/2025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Freeform: Shape 5">
            <a:extLst>
              <a:ext uri="{FF2B5EF4-FFF2-40B4-BE49-F238E27FC236}">
                <a16:creationId xmlns:a16="http://schemas.microsoft.com/office/drawing/2014/main" id="{14978774-923F-128C-2F7A-BFA5B546A197}"/>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7EC31B9D-2D3B-CD94-AA83-FF5E1B4C827D}"/>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14175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3/24/2025</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4">
            <a:extLst>
              <a:ext uri="{FF2B5EF4-FFF2-40B4-BE49-F238E27FC236}">
                <a16:creationId xmlns:a16="http://schemas.microsoft.com/office/drawing/2014/main" id="{9EFA0AAA-FBF4-CD21-43BA-7CE9BB1FCBB7}"/>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89FF225A-CA28-454F-24F3-E70CDF27F2B5}"/>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51204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3/24/2025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7B0D89BE-499B-7B16-1391-377EDA7EF94D}"/>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9831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3/24/2025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AABBCF28-AD40-5909-170A-F58B969F3AD4}"/>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71797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3/24/2025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594587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664" r:id="rId12"/>
    <p:sldLayoutId id="2147483667" r:id="rId13"/>
    <p:sldLayoutId id="2147483668" r:id="rId14"/>
    <p:sldLayoutId id="2147483669" r:id="rId15"/>
    <p:sldLayoutId id="2147483673" r:id="rId16"/>
    <p:sldLayoutId id="2147483670" r:id="rId17"/>
    <p:sldLayoutId id="2147483671" r:id="rId18"/>
    <p:sldLayoutId id="2147483655" r:id="rId19"/>
    <p:sldLayoutId id="2147483674" r:id="rId20"/>
    <p:sldLayoutId id="2147483654"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hss.alaska.gov/ocs/Pages/families/default.aspx"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jamanetwork.com/journals/jamapediatrics/fullarticle/274933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law.alaska.gov/pdf/press/221219-GACOR.pdf" TargetMode="External"/><Relationship Id="rId2" Type="http://schemas.openxmlformats.org/officeDocument/2006/relationships/hyperlink" Target="https://opioidprinciples.jhsph.edu/the-principl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hs.gov/overdose-prevention/treatment" TargetMode="External"/><Relationship Id="rId2" Type="http://schemas.openxmlformats.org/officeDocument/2006/relationships/hyperlink" Target="https://www.hhs.gov/overdose-prevention/primary-prevention" TargetMode="External"/><Relationship Id="rId1" Type="http://schemas.openxmlformats.org/officeDocument/2006/relationships/slideLayout" Target="../slideLayouts/slideLayout2.xml"/><Relationship Id="rId5" Type="http://schemas.openxmlformats.org/officeDocument/2006/relationships/hyperlink" Target="https://www.hhs.gov/overdose-prevention/recovery-support" TargetMode="External"/><Relationship Id="rId4" Type="http://schemas.openxmlformats.org/officeDocument/2006/relationships/hyperlink" Target="https://www.hhs.gov/overdose-prevention/harm-reduc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ealth.alaska.gov/dph/Director/Documents/opioids/Statewide-Opioid-Action-Plan-2018-202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nationalopioidsettlement.com/wp-content/uploads/2022/03/Final_Distributor_Settlement_Agreement_3.25.22_Final.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524003" y="1999615"/>
            <a:ext cx="9144000" cy="2764028"/>
          </a:xfrm>
        </p:spPr>
        <p:txBody>
          <a:bodyPr anchor="ctr">
            <a:normAutofit fontScale="90000"/>
          </a:bodyPr>
          <a:lstStyle/>
          <a:p>
            <a:r>
              <a:rPr lang="en-US" sz="5000" dirty="0"/>
              <a:t>Overview of Opioid Settlement Funds and a Brainstorming Approach for Determining the Use of Funds in Juneau</a:t>
            </a:r>
          </a:p>
        </p:txBody>
      </p:sp>
      <p:sp>
        <p:nvSpPr>
          <p:cNvPr id="8"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6845" y="763117"/>
            <a:ext cx="3910182" cy="969821"/>
          </a:xfrm>
        </p:spPr>
        <p:txBody>
          <a:bodyPr/>
          <a:lstStyle/>
          <a:p>
            <a:r>
              <a:rPr lang="en-US" sz="3200" b="1" dirty="0"/>
              <a:t>Protective Factors: What Are They?</a:t>
            </a:r>
          </a:p>
        </p:txBody>
      </p:sp>
      <p:sp>
        <p:nvSpPr>
          <p:cNvPr id="3" name="Content Placeholder 2"/>
          <p:cNvSpPr>
            <a:spLocks noGrp="1"/>
          </p:cNvSpPr>
          <p:nvPr>
            <p:ph idx="1"/>
          </p:nvPr>
        </p:nvSpPr>
        <p:spPr>
          <a:xfrm>
            <a:off x="4677197" y="709963"/>
            <a:ext cx="6709550" cy="5165468"/>
          </a:xfrm>
        </p:spPr>
        <p:txBody>
          <a:bodyPr>
            <a:noAutofit/>
          </a:bodyPr>
          <a:lstStyle/>
          <a:p>
            <a:pPr marL="0" indent="0">
              <a:lnSpc>
                <a:spcPct val="120000"/>
              </a:lnSpc>
              <a:spcBef>
                <a:spcPts val="0"/>
              </a:spcBef>
              <a:spcAft>
                <a:spcPts val="0"/>
              </a:spcAft>
              <a:buNone/>
            </a:pPr>
            <a:r>
              <a:rPr lang="en-US" sz="2000" b="1" dirty="0">
                <a:solidFill>
                  <a:schemeClr val="tx1"/>
                </a:solidFill>
              </a:rPr>
              <a:t>Examples of protective factors that support social and emotional development for youth in afterschool programs include: </a:t>
            </a:r>
          </a:p>
          <a:p>
            <a:pPr marL="0" indent="0">
              <a:lnSpc>
                <a:spcPct val="120000"/>
              </a:lnSpc>
              <a:spcBef>
                <a:spcPts val="0"/>
              </a:spcBef>
              <a:spcAft>
                <a:spcPts val="0"/>
              </a:spcAft>
              <a:buNone/>
            </a:pPr>
            <a:endParaRPr lang="en-US" sz="2000" b="1" dirty="0">
              <a:solidFill>
                <a:schemeClr val="tx1"/>
              </a:solidFill>
            </a:endParaRPr>
          </a:p>
          <a:p>
            <a:pPr>
              <a:lnSpc>
                <a:spcPct val="120000"/>
              </a:lnSpc>
              <a:spcBef>
                <a:spcPts val="0"/>
              </a:spcBef>
              <a:spcAft>
                <a:spcPts val="0"/>
              </a:spcAft>
              <a:buFont typeface="Century Gothic" panose="020B0502020202020204" pitchFamily="34" charset="0"/>
              <a:buChar char="►"/>
            </a:pPr>
            <a:r>
              <a:rPr lang="en-US" sz="2000" b="1" dirty="0">
                <a:solidFill>
                  <a:schemeClr val="accent1">
                    <a:lumMod val="60000"/>
                    <a:lumOff val="40000"/>
                  </a:schemeClr>
                </a:solidFill>
              </a:rPr>
              <a:t>Feeling connected</a:t>
            </a:r>
          </a:p>
          <a:p>
            <a:pPr>
              <a:lnSpc>
                <a:spcPct val="120000"/>
              </a:lnSpc>
              <a:spcBef>
                <a:spcPts val="0"/>
              </a:spcBef>
              <a:spcAft>
                <a:spcPts val="0"/>
              </a:spcAft>
              <a:buFont typeface="Century Gothic" panose="020B0502020202020204" pitchFamily="34" charset="0"/>
              <a:buChar char="►"/>
            </a:pPr>
            <a:r>
              <a:rPr lang="en-US" sz="2000" dirty="0">
                <a:solidFill>
                  <a:schemeClr val="tx1"/>
                </a:solidFill>
              </a:rPr>
              <a:t>Experiencing a caring climate </a:t>
            </a:r>
          </a:p>
          <a:p>
            <a:pPr>
              <a:lnSpc>
                <a:spcPct val="120000"/>
              </a:lnSpc>
              <a:spcBef>
                <a:spcPts val="0"/>
              </a:spcBef>
              <a:spcAft>
                <a:spcPts val="0"/>
              </a:spcAft>
              <a:buFont typeface="Century Gothic" panose="020B0502020202020204" pitchFamily="34" charset="0"/>
              <a:buChar char="►"/>
            </a:pPr>
            <a:r>
              <a:rPr lang="en-US" sz="2000" dirty="0">
                <a:solidFill>
                  <a:schemeClr val="tx1"/>
                </a:solidFill>
              </a:rPr>
              <a:t>Participating in the program itself</a:t>
            </a:r>
          </a:p>
          <a:p>
            <a:pPr>
              <a:lnSpc>
                <a:spcPct val="120000"/>
              </a:lnSpc>
              <a:spcBef>
                <a:spcPts val="0"/>
              </a:spcBef>
              <a:spcAft>
                <a:spcPts val="0"/>
              </a:spcAft>
              <a:buFont typeface="Century Gothic" panose="020B0502020202020204" pitchFamily="34" charset="0"/>
              <a:buChar char="►"/>
            </a:pPr>
            <a:r>
              <a:rPr lang="en-US" sz="2000" dirty="0">
                <a:solidFill>
                  <a:schemeClr val="tx1"/>
                </a:solidFill>
              </a:rPr>
              <a:t>Receiving early intervention services</a:t>
            </a:r>
          </a:p>
          <a:p>
            <a:pPr>
              <a:lnSpc>
                <a:spcPct val="120000"/>
              </a:lnSpc>
              <a:spcBef>
                <a:spcPts val="0"/>
              </a:spcBef>
              <a:spcAft>
                <a:spcPts val="0"/>
              </a:spcAft>
            </a:pPr>
            <a:endParaRPr lang="en-US" sz="2000" dirty="0">
              <a:solidFill>
                <a:schemeClr val="tx1"/>
              </a:solidFill>
            </a:endParaRPr>
          </a:p>
          <a:p>
            <a:pPr marL="0" indent="0">
              <a:lnSpc>
                <a:spcPct val="120000"/>
              </a:lnSpc>
              <a:spcBef>
                <a:spcPts val="0"/>
              </a:spcBef>
              <a:spcAft>
                <a:spcPts val="0"/>
              </a:spcAft>
              <a:buNone/>
            </a:pPr>
            <a:r>
              <a:rPr lang="en-US" sz="2000" b="1" dirty="0"/>
              <a:t>Connectedness in afterschool programs is described in four primary ways: </a:t>
            </a:r>
          </a:p>
          <a:p>
            <a:pPr marL="0" indent="0">
              <a:lnSpc>
                <a:spcPct val="120000"/>
              </a:lnSpc>
              <a:spcBef>
                <a:spcPts val="0"/>
              </a:spcBef>
              <a:spcAft>
                <a:spcPts val="0"/>
              </a:spcAft>
              <a:buNone/>
            </a:pPr>
            <a:endParaRPr lang="en-US" sz="2000" b="1" dirty="0">
              <a:solidFill>
                <a:schemeClr val="tx1"/>
              </a:solidFill>
            </a:endParaRPr>
          </a:p>
          <a:p>
            <a:pPr>
              <a:lnSpc>
                <a:spcPct val="120000"/>
              </a:lnSpc>
              <a:spcBef>
                <a:spcPts val="0"/>
              </a:spcBef>
              <a:spcAft>
                <a:spcPts val="0"/>
              </a:spcAft>
              <a:buFont typeface="Century Gothic" panose="020B0502020202020204" pitchFamily="34" charset="0"/>
              <a:buChar char="►"/>
            </a:pPr>
            <a:r>
              <a:rPr lang="en-US" sz="2000" dirty="0">
                <a:solidFill>
                  <a:schemeClr val="tx1"/>
                </a:solidFill>
              </a:rPr>
              <a:t>Being treated fairly by adults</a:t>
            </a:r>
          </a:p>
          <a:p>
            <a:pPr>
              <a:lnSpc>
                <a:spcPct val="120000"/>
              </a:lnSpc>
              <a:spcBef>
                <a:spcPts val="0"/>
              </a:spcBef>
              <a:spcAft>
                <a:spcPts val="0"/>
              </a:spcAft>
              <a:buFont typeface="Century Gothic" panose="020B0502020202020204" pitchFamily="34" charset="0"/>
              <a:buChar char="►"/>
            </a:pPr>
            <a:r>
              <a:rPr lang="en-US" sz="2000" dirty="0">
                <a:solidFill>
                  <a:schemeClr val="tx1"/>
                </a:solidFill>
              </a:rPr>
              <a:t>Feeling close to other youth in the program</a:t>
            </a:r>
          </a:p>
          <a:p>
            <a:pPr>
              <a:lnSpc>
                <a:spcPct val="120000"/>
              </a:lnSpc>
              <a:spcBef>
                <a:spcPts val="0"/>
              </a:spcBef>
              <a:spcAft>
                <a:spcPts val="0"/>
              </a:spcAft>
              <a:buFont typeface="Century Gothic" panose="020B0502020202020204" pitchFamily="34" charset="0"/>
              <a:buChar char="►"/>
            </a:pPr>
            <a:r>
              <a:rPr lang="en-US" sz="2000" dirty="0">
                <a:solidFill>
                  <a:schemeClr val="tx1"/>
                </a:solidFill>
              </a:rPr>
              <a:t>Feeling emotionally and physically safe</a:t>
            </a:r>
          </a:p>
          <a:p>
            <a:pPr>
              <a:lnSpc>
                <a:spcPct val="120000"/>
              </a:lnSpc>
              <a:spcBef>
                <a:spcPts val="0"/>
              </a:spcBef>
              <a:spcAft>
                <a:spcPts val="0"/>
              </a:spcAft>
              <a:buFont typeface="Century Gothic" panose="020B0502020202020204" pitchFamily="34" charset="0"/>
              <a:buChar char="►"/>
            </a:pPr>
            <a:r>
              <a:rPr lang="en-US" sz="2000" dirty="0">
                <a:solidFill>
                  <a:schemeClr val="tx1"/>
                </a:solidFill>
              </a:rPr>
              <a:t>Feeling like a part of the program</a:t>
            </a:r>
          </a:p>
        </p:txBody>
      </p:sp>
      <p:sp>
        <p:nvSpPr>
          <p:cNvPr id="4" name="Content Placeholder 3"/>
          <p:cNvSpPr>
            <a:spLocks noGrp="1"/>
          </p:cNvSpPr>
          <p:nvPr>
            <p:ph type="body" sz="half" idx="2"/>
          </p:nvPr>
        </p:nvSpPr>
        <p:spPr>
          <a:xfrm>
            <a:off x="805253" y="2073597"/>
            <a:ext cx="3673365" cy="3969967"/>
          </a:xfrm>
        </p:spPr>
        <p:txBody>
          <a:bodyPr>
            <a:noAutofit/>
          </a:bodyPr>
          <a:lstStyle/>
          <a:p>
            <a:pPr>
              <a:lnSpc>
                <a:spcPct val="120000"/>
              </a:lnSpc>
              <a:spcBef>
                <a:spcPts val="0"/>
              </a:spcBef>
              <a:spcAft>
                <a:spcPts val="0"/>
              </a:spcAft>
            </a:pPr>
            <a:r>
              <a:rPr lang="en-US" sz="1800" dirty="0"/>
              <a:t>Characteristics within the individual-or conditions in the family, school, or community-that help a person cope successfully with life challenges. </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When people can successfully cope with their problems and deal with preexisting risk factors, they are less likely to engage in risky behavior. </a:t>
            </a:r>
          </a:p>
        </p:txBody>
      </p:sp>
      <p:sp>
        <p:nvSpPr>
          <p:cNvPr id="5" name="TextBox 4"/>
          <p:cNvSpPr txBox="1"/>
          <p:nvPr/>
        </p:nvSpPr>
        <p:spPr>
          <a:xfrm>
            <a:off x="4349931" y="729542"/>
            <a:ext cx="7563395" cy="6032421"/>
          </a:xfrm>
          <a:prstGeom prst="rect">
            <a:avLst/>
          </a:prstGeom>
          <a:solidFill>
            <a:schemeClr val="bg1">
              <a:lumMod val="65000"/>
            </a:schemeClr>
          </a:solidFill>
        </p:spPr>
        <p:txBody>
          <a:bodyPr wrap="square" rtlCol="0">
            <a:spAutoFit/>
          </a:bodyPr>
          <a:lstStyle/>
          <a:p>
            <a:r>
              <a:rPr lang="en-US" sz="2000" b="1" dirty="0"/>
              <a:t>Strengthening Families</a:t>
            </a:r>
            <a:r>
              <a:rPr lang="en-US" sz="2000" dirty="0"/>
              <a:t>™</a:t>
            </a:r>
            <a:endParaRPr lang="en-US" sz="2000" b="1" dirty="0"/>
          </a:p>
          <a:p>
            <a:endParaRPr lang="en-US" b="1" dirty="0"/>
          </a:p>
          <a:p>
            <a:r>
              <a:rPr lang="en-US" dirty="0"/>
              <a:t>The five protective factors associated in research that are related to the prevention of child maltreatment are:</a:t>
            </a:r>
          </a:p>
          <a:p>
            <a:endParaRPr lang="en-US" b="1" dirty="0"/>
          </a:p>
          <a:p>
            <a:r>
              <a:rPr lang="en-US" dirty="0"/>
              <a:t>For adults:</a:t>
            </a:r>
          </a:p>
          <a:p>
            <a:pPr marL="285750" indent="-285750">
              <a:buClr>
                <a:schemeClr val="accent2">
                  <a:lumMod val="75000"/>
                </a:schemeClr>
              </a:buClr>
              <a:buFont typeface="Century Gothic" panose="020B0502020202020204" pitchFamily="34" charset="0"/>
              <a:buChar char="►"/>
            </a:pPr>
            <a:r>
              <a:rPr lang="en-US" dirty="0"/>
              <a:t>Parental resilience</a:t>
            </a:r>
          </a:p>
          <a:p>
            <a:pPr marL="285750" indent="-285750">
              <a:buClr>
                <a:schemeClr val="accent2">
                  <a:lumMod val="75000"/>
                </a:schemeClr>
              </a:buClr>
              <a:buFont typeface="Century Gothic" panose="020B0502020202020204" pitchFamily="34" charset="0"/>
              <a:buChar char="►"/>
            </a:pPr>
            <a:r>
              <a:rPr lang="en-US" dirty="0"/>
              <a:t>Social connections</a:t>
            </a:r>
          </a:p>
          <a:p>
            <a:pPr marL="285750" indent="-285750">
              <a:buClr>
                <a:schemeClr val="accent2">
                  <a:lumMod val="75000"/>
                </a:schemeClr>
              </a:buClr>
              <a:buFont typeface="Century Gothic" panose="020B0502020202020204" pitchFamily="34" charset="0"/>
              <a:buChar char="►"/>
            </a:pPr>
            <a:r>
              <a:rPr lang="en-US" dirty="0"/>
              <a:t>Knowledge of parenting and child development</a:t>
            </a:r>
          </a:p>
          <a:p>
            <a:pPr marL="285750" indent="-285750">
              <a:buClr>
                <a:schemeClr val="accent2">
                  <a:lumMod val="75000"/>
                </a:schemeClr>
              </a:buClr>
              <a:buFont typeface="Century Gothic" panose="020B0502020202020204" pitchFamily="34" charset="0"/>
              <a:buChar char="►"/>
            </a:pPr>
            <a:r>
              <a:rPr lang="en-US" dirty="0"/>
              <a:t>Concrete support in times of need</a:t>
            </a:r>
          </a:p>
          <a:p>
            <a:endParaRPr lang="en-US" b="1" dirty="0"/>
          </a:p>
          <a:p>
            <a:r>
              <a:rPr lang="en-US" dirty="0"/>
              <a:t>For children:</a:t>
            </a:r>
          </a:p>
          <a:p>
            <a:pPr marL="285750" indent="-285750">
              <a:buClr>
                <a:schemeClr val="accent2">
                  <a:lumMod val="75000"/>
                </a:schemeClr>
              </a:buClr>
              <a:buFont typeface="Century Gothic" panose="020B0502020202020204" pitchFamily="34" charset="0"/>
              <a:buChar char="►"/>
            </a:pPr>
            <a:r>
              <a:rPr lang="en-US" b="1" dirty="0"/>
              <a:t>Healthy social and emotional development</a:t>
            </a:r>
          </a:p>
          <a:p>
            <a:r>
              <a:rPr lang="en-US" sz="1200" dirty="0"/>
              <a:t>Source: </a:t>
            </a:r>
            <a:r>
              <a:rPr lang="en-US" sz="1200" dirty="0">
                <a:hlinkClick r:id="rId3"/>
              </a:rPr>
              <a:t>http://dhss.alaska.gov/ocs/Pages/families/default.aspx</a:t>
            </a:r>
            <a:endParaRPr lang="en-US" sz="1200" dirty="0"/>
          </a:p>
          <a:p>
            <a:endParaRPr lang="en-US" sz="1200" dirty="0"/>
          </a:p>
          <a:p>
            <a:endParaRPr lang="en-US"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6" name="TextBox 5"/>
          <p:cNvSpPr txBox="1"/>
          <p:nvPr/>
        </p:nvSpPr>
        <p:spPr>
          <a:xfrm>
            <a:off x="5206223" y="5312850"/>
            <a:ext cx="5985277" cy="815608"/>
          </a:xfrm>
          <a:prstGeom prst="rect">
            <a:avLst/>
          </a:prstGeom>
          <a:solidFill>
            <a:schemeClr val="bg1">
              <a:lumMod val="50000"/>
            </a:schemeClr>
          </a:solidFill>
          <a:effectLst>
            <a:outerShdw blurRad="50800" dist="38100" dir="2700000" algn="tl" rotWithShape="0">
              <a:prstClr val="black">
                <a:alpha val="40000"/>
              </a:prstClr>
            </a:outerShdw>
          </a:effectLst>
        </p:spPr>
        <p:txBody>
          <a:bodyPr wrap="square" rtlCol="0">
            <a:spAutoFit/>
          </a:bodyPr>
          <a:lstStyle/>
          <a:p>
            <a:r>
              <a:rPr lang="en-US" dirty="0"/>
              <a:t>Interested in more like this? See Christina </a:t>
            </a:r>
            <a:r>
              <a:rPr lang="en-US" dirty="0" err="1"/>
              <a:t>Bethell’s</a:t>
            </a:r>
            <a:r>
              <a:rPr lang="en-US" dirty="0"/>
              <a:t> 2019 article on “Positive Childhood Experiences”</a:t>
            </a:r>
          </a:p>
          <a:p>
            <a:r>
              <a:rPr lang="en-US" sz="1100" dirty="0">
                <a:hlinkClick r:id="rId4"/>
              </a:rPr>
              <a:t>https://jamanetwork.com/journals/jamapediatrics/fullarticle/2749336</a:t>
            </a:r>
            <a:endParaRPr lang="en-US" sz="1100" dirty="0"/>
          </a:p>
        </p:txBody>
      </p:sp>
      <p:pic>
        <p:nvPicPr>
          <p:cNvPr id="7" name="Content Placeholder 8">
            <a:extLst>
              <a:ext uri="{FF2B5EF4-FFF2-40B4-BE49-F238E27FC236}">
                <a16:creationId xmlns:a16="http://schemas.microsoft.com/office/drawing/2014/main" id="{FE4B6F16-31F9-47EE-9AA9-9B26F618E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8023" y="5242304"/>
            <a:ext cx="2459608" cy="1421726"/>
          </a:xfrm>
          <a:prstGeom prst="rect">
            <a:avLst/>
          </a:prstGeom>
        </p:spPr>
      </p:pic>
      <p:pic>
        <p:nvPicPr>
          <p:cNvPr id="8" name="Content Placeholder 6">
            <a:extLst>
              <a:ext uri="{FF2B5EF4-FFF2-40B4-BE49-F238E27FC236}">
                <a16:creationId xmlns:a16="http://schemas.microsoft.com/office/drawing/2014/main" id="{2A7FC16E-A836-268E-C54D-28ACAEEBD8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254405" y="2410593"/>
            <a:ext cx="2459608" cy="1490847"/>
          </a:xfrm>
          <a:prstGeom prst="rect">
            <a:avLst/>
          </a:prstGeom>
        </p:spPr>
      </p:pic>
    </p:spTree>
    <p:extLst>
      <p:ext uri="{BB962C8B-B14F-4D97-AF65-F5344CB8AC3E}">
        <p14:creationId xmlns:p14="http://schemas.microsoft.com/office/powerpoint/2010/main" val="8737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632738" y="2297020"/>
            <a:ext cx="3661128" cy="2815000"/>
          </a:xfrm>
          <a:prstGeom prst="rect">
            <a:avLst/>
          </a:prstGeom>
        </p:spPr>
      </p:pic>
      <p:sp>
        <p:nvSpPr>
          <p:cNvPr id="4" name="Content Placeholder 3"/>
          <p:cNvSpPr>
            <a:spLocks noGrp="1"/>
          </p:cNvSpPr>
          <p:nvPr>
            <p:ph sz="half" idx="4294967295"/>
          </p:nvPr>
        </p:nvSpPr>
        <p:spPr>
          <a:xfrm>
            <a:off x="630866" y="2436931"/>
            <a:ext cx="5281448" cy="4399818"/>
          </a:xfrm>
        </p:spPr>
        <p:txBody>
          <a:bodyPr>
            <a:noAutofit/>
          </a:bodyPr>
          <a:lstStyle/>
          <a:p>
            <a:pPr>
              <a:spcBef>
                <a:spcPts val="0"/>
              </a:spcBef>
              <a:buFont typeface="Century Gothic" panose="020B0502020202020204" pitchFamily="34" charset="0"/>
              <a:buChar char="►"/>
            </a:pPr>
            <a:r>
              <a:rPr lang="en-US" sz="1600" dirty="0"/>
              <a:t>Keep up-to-date on facts about drugs and alcohol as well as the available resources in community.  </a:t>
            </a:r>
          </a:p>
          <a:p>
            <a:pPr>
              <a:spcBef>
                <a:spcPts val="0"/>
              </a:spcBef>
              <a:buFont typeface="Century Gothic" panose="020B0502020202020204" pitchFamily="34" charset="0"/>
              <a:buChar char="►"/>
            </a:pPr>
            <a:endParaRPr lang="en-US" sz="1600" dirty="0"/>
          </a:p>
          <a:p>
            <a:pPr>
              <a:spcBef>
                <a:spcPts val="0"/>
              </a:spcBef>
              <a:buFont typeface="Century Gothic" panose="020B0502020202020204" pitchFamily="34" charset="0"/>
              <a:buChar char="►"/>
            </a:pPr>
            <a:r>
              <a:rPr lang="en-US" sz="1600" dirty="0"/>
              <a:t>Teach parents/caregivers about safe storage of all medications and disposing unused medication using drug take-back programs or drug deactivation disposal bags.</a:t>
            </a:r>
          </a:p>
          <a:p>
            <a:pPr marL="0" indent="0">
              <a:spcBef>
                <a:spcPts val="0"/>
              </a:spcBef>
              <a:buNone/>
            </a:pPr>
            <a:endParaRPr lang="en-US" sz="1600" dirty="0"/>
          </a:p>
          <a:p>
            <a:pPr>
              <a:spcBef>
                <a:spcPts val="0"/>
              </a:spcBef>
              <a:buFont typeface="Century Gothic" panose="020B0502020202020204" pitchFamily="34" charset="0"/>
              <a:buChar char="►"/>
            </a:pPr>
            <a:r>
              <a:rPr lang="en-US" sz="1600" dirty="0"/>
              <a:t>Teach youth about brain development and its connection to a greater risk for developing an addiction to substances. </a:t>
            </a:r>
          </a:p>
          <a:p>
            <a:pPr marL="0" indent="0">
              <a:spcBef>
                <a:spcPts val="0"/>
              </a:spcBef>
              <a:buNone/>
            </a:pPr>
            <a:endParaRPr lang="en-US" sz="1600" dirty="0"/>
          </a:p>
          <a:p>
            <a:pPr>
              <a:spcBef>
                <a:spcPts val="0"/>
              </a:spcBef>
              <a:buFont typeface="Century Gothic" panose="020B0502020202020204" pitchFamily="34" charset="0"/>
              <a:buChar char="►"/>
            </a:pPr>
            <a:r>
              <a:rPr lang="en-US" sz="1600" dirty="0"/>
              <a:t>Encourage youth to delay or abstain from substance use. </a:t>
            </a:r>
          </a:p>
          <a:p>
            <a:pPr marL="0" indent="0">
              <a:spcBef>
                <a:spcPts val="0"/>
              </a:spcBef>
              <a:buNone/>
            </a:pPr>
            <a:endParaRPr lang="en-US" sz="1600" dirty="0"/>
          </a:p>
          <a:p>
            <a:pPr marL="0" indent="0">
              <a:spcBef>
                <a:spcPts val="0"/>
              </a:spcBef>
              <a:buNone/>
            </a:pPr>
            <a:endParaRPr lang="en-US" sz="1600" dirty="0"/>
          </a:p>
          <a:p>
            <a:pPr>
              <a:spcBef>
                <a:spcPts val="0"/>
              </a:spcBef>
            </a:pPr>
            <a:endParaRPr lang="en-US" sz="1600" dirty="0"/>
          </a:p>
          <a:p>
            <a:pPr>
              <a:spcBef>
                <a:spcPts val="0"/>
              </a:spcBef>
            </a:pPr>
            <a:endParaRPr lang="en-US" sz="1600" dirty="0"/>
          </a:p>
        </p:txBody>
      </p:sp>
      <p:sp>
        <p:nvSpPr>
          <p:cNvPr id="10" name="TextBox 9"/>
          <p:cNvSpPr txBox="1"/>
          <p:nvPr/>
        </p:nvSpPr>
        <p:spPr>
          <a:xfrm>
            <a:off x="6440458" y="1390968"/>
            <a:ext cx="2728050" cy="4278094"/>
          </a:xfrm>
          <a:prstGeom prst="rect">
            <a:avLst/>
          </a:prstGeom>
          <a:noFill/>
        </p:spPr>
        <p:txBody>
          <a:bodyPr wrap="square" rtlCol="0">
            <a:spAutoFit/>
          </a:bodyPr>
          <a:lstStyle/>
          <a:p>
            <a:pPr marL="285750" indent="-285750">
              <a:buClr>
                <a:schemeClr val="accent2"/>
              </a:buClr>
              <a:buFont typeface="Century Gothic" panose="020B0502020202020204" pitchFamily="34" charset="0"/>
              <a:buChar char="►"/>
            </a:pPr>
            <a:r>
              <a:rPr lang="en-US" sz="1600" dirty="0"/>
              <a:t>Avoid mixing pain medicines with alcohol, sleeping pills, or any illicit substance.</a:t>
            </a:r>
          </a:p>
          <a:p>
            <a:pPr>
              <a:buClr>
                <a:schemeClr val="accent2"/>
              </a:buClr>
            </a:pPr>
            <a:endParaRPr lang="en-US" sz="1600" dirty="0"/>
          </a:p>
          <a:p>
            <a:pPr marL="285750" indent="-285750">
              <a:buClr>
                <a:schemeClr val="accent2"/>
              </a:buClr>
              <a:buFont typeface="Century Gothic" panose="020B0502020202020204" pitchFamily="34" charset="0"/>
              <a:buChar char="►"/>
            </a:pPr>
            <a:r>
              <a:rPr lang="en-US" sz="1600" dirty="0"/>
              <a:t>Only take medication prescribed by doctor and ask doctor for alternatives to opioids, and for the minimal amount of pills. </a:t>
            </a:r>
          </a:p>
          <a:p>
            <a:pPr marL="285750" indent="-285750">
              <a:buClr>
                <a:schemeClr val="accent2"/>
              </a:buClr>
              <a:buFont typeface="Century Gothic" panose="020B0502020202020204" pitchFamily="34" charset="0"/>
              <a:buChar char="►"/>
            </a:pPr>
            <a:endParaRPr lang="en-US" sz="1600" dirty="0"/>
          </a:p>
          <a:p>
            <a:pPr marL="285750" indent="-285750">
              <a:buClr>
                <a:schemeClr val="accent2"/>
              </a:buClr>
              <a:buFont typeface="Century Gothic" panose="020B0502020202020204" pitchFamily="34" charset="0"/>
              <a:buChar char="►"/>
            </a:pPr>
            <a:r>
              <a:rPr lang="en-US" sz="1600" dirty="0"/>
              <a:t>Recognize signs of misuse and overdose and how to use naloxone, and teach others how to as well.</a:t>
            </a:r>
          </a:p>
          <a:p>
            <a:pPr marL="285750" indent="-285750">
              <a:buClr>
                <a:schemeClr val="accent2"/>
              </a:buClr>
              <a:buFont typeface="Century Gothic" panose="020B0502020202020204" pitchFamily="34" charset="0"/>
              <a:buChar char="►"/>
            </a:pPr>
            <a:endParaRPr lang="en-US" sz="1600" dirty="0"/>
          </a:p>
          <a:p>
            <a:pPr marL="285750" indent="-285750">
              <a:buClr>
                <a:schemeClr val="accent2"/>
              </a:buClr>
              <a:buFont typeface="Century Gothic" panose="020B0502020202020204" pitchFamily="34" charset="0"/>
              <a:buChar char="►"/>
            </a:pPr>
            <a:endParaRPr lang="en-US" sz="1600" dirty="0"/>
          </a:p>
        </p:txBody>
      </p:sp>
      <p:sp>
        <p:nvSpPr>
          <p:cNvPr id="23" name="Title 1"/>
          <p:cNvSpPr txBox="1">
            <a:spLocks/>
          </p:cNvSpPr>
          <p:nvPr/>
        </p:nvSpPr>
        <p:spPr>
          <a:xfrm rot="2677819">
            <a:off x="8915620" y="3332881"/>
            <a:ext cx="1477196" cy="74327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prstTxWarp prst="textArchUp">
              <a:avLst/>
            </a:prstTxWarp>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a:ln w="25400">
                  <a:solidFill>
                    <a:schemeClr val="accent6">
                      <a:lumMod val="50000"/>
                    </a:schemeClr>
                  </a:solidFill>
                </a:ln>
                <a:solidFill>
                  <a:schemeClr val="accent2">
                    <a:lumMod val="75000"/>
                  </a:schemeClr>
                </a:solidFill>
              </a:rPr>
              <a:t>Overdose</a:t>
            </a:r>
          </a:p>
        </p:txBody>
      </p:sp>
      <p:sp>
        <p:nvSpPr>
          <p:cNvPr id="25" name="TextBox 24"/>
          <p:cNvSpPr txBox="1"/>
          <p:nvPr/>
        </p:nvSpPr>
        <p:spPr>
          <a:xfrm>
            <a:off x="630866" y="656989"/>
            <a:ext cx="5470390" cy="1569660"/>
          </a:xfrm>
          <a:prstGeom prst="rect">
            <a:avLst/>
          </a:prstGeom>
          <a:noFill/>
        </p:spPr>
        <p:txBody>
          <a:bodyPr wrap="square" rtlCol="0">
            <a:spAutoFit/>
          </a:bodyPr>
          <a:lstStyle/>
          <a:p>
            <a:r>
              <a:rPr lang="en-US" sz="3200" b="1" u="sng" dirty="0"/>
              <a:t>Knowledge</a:t>
            </a:r>
            <a:r>
              <a:rPr lang="en-US" sz="3200" b="1" dirty="0"/>
              <a:t> as a Protective Factor for Preventing Opioid Overdose</a:t>
            </a:r>
          </a:p>
        </p:txBody>
      </p:sp>
    </p:spTree>
    <p:extLst>
      <p:ext uri="{BB962C8B-B14F-4D97-AF65-F5344CB8AC3E}">
        <p14:creationId xmlns:p14="http://schemas.microsoft.com/office/powerpoint/2010/main" val="391319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9575" y="578591"/>
            <a:ext cx="3200400" cy="1093762"/>
          </a:xfrm>
        </p:spPr>
        <p:txBody>
          <a:bodyPr/>
          <a:lstStyle/>
          <a:p>
            <a:r>
              <a:rPr lang="en-US" sz="3200" b="1" dirty="0"/>
              <a:t>Risk Factors: What we know</a:t>
            </a:r>
          </a:p>
        </p:txBody>
      </p:sp>
      <p:sp>
        <p:nvSpPr>
          <p:cNvPr id="3" name="Content Placeholder 2"/>
          <p:cNvSpPr>
            <a:spLocks noGrp="1"/>
          </p:cNvSpPr>
          <p:nvPr>
            <p:ph idx="1"/>
          </p:nvPr>
        </p:nvSpPr>
        <p:spPr>
          <a:xfrm>
            <a:off x="4186596" y="314082"/>
            <a:ext cx="6492240" cy="5257800"/>
          </a:xfrm>
        </p:spPr>
        <p:txBody>
          <a:bodyPr>
            <a:noAutofit/>
          </a:bodyPr>
          <a:lstStyle/>
          <a:p>
            <a:pPr marL="0" indent="0">
              <a:lnSpc>
                <a:spcPct val="120000"/>
              </a:lnSpc>
              <a:spcBef>
                <a:spcPts val="0"/>
              </a:spcBef>
              <a:spcAft>
                <a:spcPts val="0"/>
              </a:spcAft>
              <a:buNone/>
            </a:pPr>
            <a:r>
              <a:rPr lang="en-US" sz="1600" b="1" dirty="0"/>
              <a:t>Risk factors related to school-aged youth include:</a:t>
            </a:r>
          </a:p>
          <a:p>
            <a:pPr>
              <a:lnSpc>
                <a:spcPct val="120000"/>
              </a:lnSpc>
              <a:spcBef>
                <a:spcPts val="0"/>
              </a:spcBef>
              <a:spcAft>
                <a:spcPts val="0"/>
              </a:spcAft>
            </a:pPr>
            <a:r>
              <a:rPr lang="en-US" sz="1600" dirty="0"/>
              <a:t>Not doing well in school</a:t>
            </a:r>
          </a:p>
          <a:p>
            <a:pPr>
              <a:lnSpc>
                <a:spcPct val="120000"/>
              </a:lnSpc>
              <a:spcBef>
                <a:spcPts val="0"/>
              </a:spcBef>
              <a:spcAft>
                <a:spcPts val="0"/>
              </a:spcAft>
            </a:pPr>
            <a:r>
              <a:rPr lang="en-US" sz="1600" dirty="0"/>
              <a:t>Dropping out of school before age 15</a:t>
            </a:r>
          </a:p>
          <a:p>
            <a:pPr>
              <a:lnSpc>
                <a:spcPct val="120000"/>
              </a:lnSpc>
              <a:spcBef>
                <a:spcPts val="0"/>
              </a:spcBef>
              <a:spcAft>
                <a:spcPts val="0"/>
              </a:spcAft>
            </a:pPr>
            <a:r>
              <a:rPr lang="en-US" sz="1600" dirty="0"/>
              <a:t>Loss of cultural identity and connection</a:t>
            </a:r>
          </a:p>
          <a:p>
            <a:pPr>
              <a:lnSpc>
                <a:spcPct val="120000"/>
              </a:lnSpc>
              <a:spcBef>
                <a:spcPts val="0"/>
              </a:spcBef>
              <a:spcAft>
                <a:spcPts val="0"/>
              </a:spcAft>
            </a:pPr>
            <a:r>
              <a:rPr lang="en-US" sz="1600" b="1" dirty="0"/>
              <a:t>Friends who engage in problem behaviors</a:t>
            </a:r>
          </a:p>
          <a:p>
            <a:pPr>
              <a:lnSpc>
                <a:spcPct val="120000"/>
              </a:lnSpc>
              <a:spcBef>
                <a:spcPts val="0"/>
              </a:spcBef>
              <a:spcAft>
                <a:spcPts val="0"/>
              </a:spcAft>
            </a:pPr>
            <a:endParaRPr lang="en-US" sz="1600" dirty="0"/>
          </a:p>
          <a:p>
            <a:pPr marL="0" indent="0">
              <a:lnSpc>
                <a:spcPct val="120000"/>
              </a:lnSpc>
              <a:spcBef>
                <a:spcPts val="0"/>
              </a:spcBef>
              <a:spcAft>
                <a:spcPts val="0"/>
              </a:spcAft>
              <a:buNone/>
            </a:pPr>
            <a:r>
              <a:rPr lang="en-US" sz="1600" b="1" dirty="0"/>
              <a:t>These can lead to risky behaviors including: </a:t>
            </a:r>
          </a:p>
          <a:p>
            <a:pPr>
              <a:lnSpc>
                <a:spcPct val="120000"/>
              </a:lnSpc>
              <a:spcBef>
                <a:spcPts val="0"/>
              </a:spcBef>
              <a:spcAft>
                <a:spcPts val="0"/>
              </a:spcAft>
            </a:pPr>
            <a:r>
              <a:rPr lang="en-US" sz="1600" dirty="0"/>
              <a:t>Use of alcohol, tobacco, and other drugs </a:t>
            </a:r>
          </a:p>
          <a:p>
            <a:pPr>
              <a:lnSpc>
                <a:spcPct val="120000"/>
              </a:lnSpc>
              <a:spcBef>
                <a:spcPts val="0"/>
              </a:spcBef>
              <a:spcAft>
                <a:spcPts val="0"/>
              </a:spcAft>
            </a:pPr>
            <a:r>
              <a:rPr lang="en-US" sz="1600" dirty="0"/>
              <a:t>Violence </a:t>
            </a:r>
          </a:p>
          <a:p>
            <a:pPr>
              <a:lnSpc>
                <a:spcPct val="120000"/>
              </a:lnSpc>
              <a:spcBef>
                <a:spcPts val="0"/>
              </a:spcBef>
              <a:spcAft>
                <a:spcPts val="0"/>
              </a:spcAft>
            </a:pPr>
            <a:r>
              <a:rPr lang="en-US" sz="1600" dirty="0"/>
              <a:t>Suicidal ideation</a:t>
            </a:r>
          </a:p>
          <a:p>
            <a:pPr>
              <a:lnSpc>
                <a:spcPct val="120000"/>
              </a:lnSpc>
              <a:spcBef>
                <a:spcPts val="0"/>
              </a:spcBef>
              <a:spcAft>
                <a:spcPts val="0"/>
              </a:spcAft>
            </a:pPr>
            <a:r>
              <a:rPr lang="en-US" sz="1600" dirty="0"/>
              <a:t>Early sexual activity </a:t>
            </a:r>
          </a:p>
          <a:p>
            <a:pPr>
              <a:lnSpc>
                <a:spcPct val="120000"/>
              </a:lnSpc>
              <a:spcBef>
                <a:spcPts val="0"/>
              </a:spcBef>
              <a:spcAft>
                <a:spcPts val="0"/>
              </a:spcAft>
            </a:pPr>
            <a:endParaRPr lang="en-US" sz="1600" dirty="0"/>
          </a:p>
          <a:p>
            <a:pPr marL="0" indent="0">
              <a:lnSpc>
                <a:spcPct val="120000"/>
              </a:lnSpc>
              <a:spcBef>
                <a:spcPts val="0"/>
              </a:spcBef>
              <a:spcAft>
                <a:spcPts val="0"/>
              </a:spcAft>
              <a:buNone/>
            </a:pPr>
            <a:r>
              <a:rPr lang="en-US" sz="1600" b="1" dirty="0"/>
              <a:t>Some risk factors make people particularly vulnerable to opioid misuse and overdose, including: </a:t>
            </a:r>
          </a:p>
          <a:p>
            <a:pPr>
              <a:lnSpc>
                <a:spcPct val="120000"/>
              </a:lnSpc>
              <a:spcBef>
                <a:spcPts val="0"/>
              </a:spcBef>
              <a:spcAft>
                <a:spcPts val="0"/>
              </a:spcAft>
            </a:pPr>
            <a:r>
              <a:rPr lang="en-US" sz="1600" dirty="0"/>
              <a:t>Obtaining overlapping prescriptions from multiple providers </a:t>
            </a:r>
          </a:p>
          <a:p>
            <a:pPr>
              <a:lnSpc>
                <a:spcPct val="120000"/>
              </a:lnSpc>
              <a:spcBef>
                <a:spcPts val="0"/>
              </a:spcBef>
              <a:spcAft>
                <a:spcPts val="0"/>
              </a:spcAft>
            </a:pPr>
            <a:r>
              <a:rPr lang="en-US" sz="1600" dirty="0"/>
              <a:t>Taking high daily dosages </a:t>
            </a:r>
          </a:p>
          <a:p>
            <a:pPr>
              <a:lnSpc>
                <a:spcPct val="120000"/>
              </a:lnSpc>
              <a:spcBef>
                <a:spcPts val="0"/>
              </a:spcBef>
              <a:spcAft>
                <a:spcPts val="0"/>
              </a:spcAft>
            </a:pPr>
            <a:r>
              <a:rPr lang="en-US" sz="1600" dirty="0"/>
              <a:t>Having mental health problems </a:t>
            </a:r>
          </a:p>
          <a:p>
            <a:pPr>
              <a:lnSpc>
                <a:spcPct val="120000"/>
              </a:lnSpc>
              <a:spcBef>
                <a:spcPts val="0"/>
              </a:spcBef>
              <a:spcAft>
                <a:spcPts val="0"/>
              </a:spcAft>
            </a:pPr>
            <a:r>
              <a:rPr lang="en-US" sz="1600" dirty="0"/>
              <a:t>Living in rural areas</a:t>
            </a:r>
          </a:p>
          <a:p>
            <a:pPr>
              <a:lnSpc>
                <a:spcPct val="120000"/>
              </a:lnSpc>
              <a:spcBef>
                <a:spcPts val="0"/>
              </a:spcBef>
              <a:spcAft>
                <a:spcPts val="0"/>
              </a:spcAft>
            </a:pPr>
            <a:r>
              <a:rPr lang="en-US" sz="1600" dirty="0"/>
              <a:t>Having low income</a:t>
            </a:r>
          </a:p>
          <a:p>
            <a:pPr>
              <a:lnSpc>
                <a:spcPct val="120000"/>
              </a:lnSpc>
              <a:spcBef>
                <a:spcPts val="0"/>
              </a:spcBef>
            </a:pPr>
            <a:r>
              <a:rPr lang="en-US" sz="1600" dirty="0"/>
              <a:t>Having a history of alcohol or substance misuse</a:t>
            </a:r>
          </a:p>
          <a:p>
            <a:pPr>
              <a:lnSpc>
                <a:spcPct val="120000"/>
              </a:lnSpc>
              <a:spcBef>
                <a:spcPts val="0"/>
              </a:spcBef>
              <a:spcAft>
                <a:spcPts val="0"/>
              </a:spcAft>
            </a:pPr>
            <a:endParaRPr lang="en-US" sz="1600" dirty="0"/>
          </a:p>
          <a:p>
            <a:pPr>
              <a:lnSpc>
                <a:spcPct val="120000"/>
              </a:lnSpc>
              <a:spcBef>
                <a:spcPts val="0"/>
              </a:spcBef>
              <a:spcAft>
                <a:spcPts val="0"/>
              </a:spcAft>
            </a:pPr>
            <a:endParaRPr lang="en-US" sz="1600" dirty="0"/>
          </a:p>
          <a:p>
            <a:pPr>
              <a:lnSpc>
                <a:spcPct val="120000"/>
              </a:lnSpc>
              <a:spcBef>
                <a:spcPts val="0"/>
              </a:spcBef>
              <a:spcAft>
                <a:spcPts val="0"/>
              </a:spcAft>
            </a:pPr>
            <a:endParaRPr lang="en-US" sz="1600" dirty="0"/>
          </a:p>
          <a:p>
            <a:pPr>
              <a:lnSpc>
                <a:spcPct val="120000"/>
              </a:lnSpc>
              <a:spcBef>
                <a:spcPts val="0"/>
              </a:spcBef>
              <a:spcAft>
                <a:spcPts val="0"/>
              </a:spcAft>
            </a:pPr>
            <a:endParaRPr lang="en-US" sz="1600" dirty="0"/>
          </a:p>
        </p:txBody>
      </p:sp>
      <p:sp>
        <p:nvSpPr>
          <p:cNvPr id="4" name="Content Placeholder 3"/>
          <p:cNvSpPr>
            <a:spLocks noGrp="1"/>
          </p:cNvSpPr>
          <p:nvPr>
            <p:ph type="body" sz="half" idx="2"/>
          </p:nvPr>
        </p:nvSpPr>
        <p:spPr>
          <a:xfrm>
            <a:off x="574330" y="1910208"/>
            <a:ext cx="3720540" cy="2866247"/>
          </a:xfrm>
        </p:spPr>
        <p:txBody>
          <a:bodyPr>
            <a:noAutofit/>
          </a:bodyPr>
          <a:lstStyle/>
          <a:p>
            <a:pPr>
              <a:lnSpc>
                <a:spcPct val="120000"/>
              </a:lnSpc>
              <a:spcBef>
                <a:spcPts val="0"/>
              </a:spcBef>
              <a:spcAft>
                <a:spcPts val="0"/>
              </a:spcAft>
            </a:pPr>
            <a:r>
              <a:rPr lang="en-US" sz="1600" dirty="0"/>
              <a:t>Risk factors are characteristics within an individual-or conditions in the family, school, or community-that increase the likelihood that the person will engage in risky behavior. </a:t>
            </a:r>
          </a:p>
          <a:p>
            <a:pPr>
              <a:lnSpc>
                <a:spcPct val="120000"/>
              </a:lnSpc>
              <a:spcBef>
                <a:spcPts val="0"/>
              </a:spcBef>
              <a:spcAft>
                <a:spcPts val="0"/>
              </a:spcAft>
            </a:pPr>
            <a:endParaRPr lang="en-US" sz="1600" dirty="0"/>
          </a:p>
          <a:p>
            <a:pPr>
              <a:lnSpc>
                <a:spcPct val="120000"/>
              </a:lnSpc>
              <a:spcBef>
                <a:spcPts val="0"/>
              </a:spcBef>
              <a:spcAft>
                <a:spcPts val="0"/>
              </a:spcAft>
            </a:pPr>
            <a:r>
              <a:rPr lang="en-US" sz="1600" dirty="0"/>
              <a:t>The more risk factors that are present in a young person’s life, the greater the likelihood that problems will develop during adolescence. </a:t>
            </a:r>
          </a:p>
        </p:txBody>
      </p:sp>
      <p:sp>
        <p:nvSpPr>
          <p:cNvPr id="6" name="TextBox 5"/>
          <p:cNvSpPr txBox="1"/>
          <p:nvPr/>
        </p:nvSpPr>
        <p:spPr>
          <a:xfrm>
            <a:off x="574330" y="5106266"/>
            <a:ext cx="3739868" cy="338554"/>
          </a:xfrm>
          <a:prstGeom prst="rect">
            <a:avLst/>
          </a:prstGeom>
          <a:noFill/>
        </p:spPr>
        <p:txBody>
          <a:bodyPr wrap="square" rtlCol="0">
            <a:spAutoFit/>
          </a:bodyPr>
          <a:lstStyle/>
          <a:p>
            <a:pPr marL="285750" indent="-285750">
              <a:buClr>
                <a:schemeClr val="accent2">
                  <a:lumMod val="75000"/>
                </a:schemeClr>
              </a:buClr>
              <a:buFont typeface="Century Gothic" panose="020B0502020202020204" pitchFamily="34" charset="0"/>
              <a:buChar char="►"/>
            </a:pPr>
            <a:r>
              <a:rPr lang="en-US" sz="1600" dirty="0"/>
              <a:t>Adverse Childhood Experiences (ACEs) </a:t>
            </a:r>
          </a:p>
        </p:txBody>
      </p:sp>
      <p:sp>
        <p:nvSpPr>
          <p:cNvPr id="8" name="TextBox 7"/>
          <p:cNvSpPr txBox="1"/>
          <p:nvPr/>
        </p:nvSpPr>
        <p:spPr>
          <a:xfrm>
            <a:off x="580107" y="5799579"/>
            <a:ext cx="2955874" cy="584775"/>
          </a:xfrm>
          <a:prstGeom prst="rect">
            <a:avLst/>
          </a:prstGeom>
          <a:noFill/>
        </p:spPr>
        <p:txBody>
          <a:bodyPr wrap="none" rtlCol="0">
            <a:spAutoFit/>
          </a:bodyPr>
          <a:lstStyle/>
          <a:p>
            <a:pPr marL="285750" indent="-285750">
              <a:buClr>
                <a:schemeClr val="accent2">
                  <a:lumMod val="75000"/>
                </a:schemeClr>
              </a:buClr>
              <a:buFont typeface="Century Gothic" panose="020B0502020202020204" pitchFamily="34" charset="0"/>
              <a:buChar char="►"/>
            </a:pPr>
            <a:r>
              <a:rPr lang="en-US" sz="1600" dirty="0"/>
              <a:t>Social Determinants of Health</a:t>
            </a:r>
          </a:p>
          <a:p>
            <a:endParaRPr lang="en-US" sz="1600" dirty="0"/>
          </a:p>
        </p:txBody>
      </p:sp>
      <p:sp>
        <p:nvSpPr>
          <p:cNvPr id="14" name="Rectangle 2"/>
          <p:cNvSpPr>
            <a:spLocks noChangeArrowheads="1"/>
          </p:cNvSpPr>
          <p:nvPr/>
        </p:nvSpPr>
        <p:spPr bwMode="auto">
          <a:xfrm>
            <a:off x="4401391" y="214031"/>
            <a:ext cx="7083708" cy="6429937"/>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j-lt"/>
              </a:rPr>
              <a:t>World Health Organization (WHO) and Healthy People 20/20 define Social Determinants of Health as the conditions in “which people are born, grow, work, live, and age, and the wider set of forces and systems shaping the conditions of daily life.”</a:t>
            </a:r>
          </a:p>
          <a:p>
            <a:pPr eaLnBrk="1" fontAlgn="t" hangingPunct="1"/>
            <a:endParaRPr lang="en-US" sz="2000" dirty="0">
              <a:latin typeface="+mj-lt"/>
            </a:endParaRPr>
          </a:p>
          <a:p>
            <a:pPr eaLnBrk="1" fontAlgn="t" hangingPunct="1">
              <a:buClr>
                <a:schemeClr val="accent2">
                  <a:lumMod val="75000"/>
                </a:schemeClr>
              </a:buClr>
            </a:pPr>
            <a:r>
              <a:rPr lang="en-US" sz="2000" i="1" dirty="0">
                <a:latin typeface="+mj-lt"/>
              </a:rPr>
              <a:t>The five identified key determinants are:</a:t>
            </a:r>
          </a:p>
          <a:p>
            <a:pPr eaLnBrk="1" fontAlgn="t" hangingPunct="1">
              <a:buClr>
                <a:schemeClr val="accent2">
                  <a:lumMod val="75000"/>
                </a:schemeClr>
              </a:buClr>
            </a:pPr>
            <a:endParaRPr lang="en-US" sz="2000" dirty="0">
              <a:latin typeface="+mj-lt"/>
            </a:endParaRPr>
          </a:p>
          <a:p>
            <a:pPr marL="285750" indent="-285750" eaLnBrk="1" fontAlgn="t" hangingPunct="1">
              <a:buClr>
                <a:schemeClr val="accent2">
                  <a:lumMod val="75000"/>
                </a:schemeClr>
              </a:buClr>
              <a:buFont typeface="Century Gothic" panose="020B0502020202020204" pitchFamily="34" charset="0"/>
              <a:buChar char="►"/>
            </a:pPr>
            <a:r>
              <a:rPr lang="en-US" sz="2000" dirty="0">
                <a:latin typeface="+mj-lt"/>
              </a:rPr>
              <a:t>Economic stability</a:t>
            </a:r>
          </a:p>
          <a:p>
            <a:pPr marL="285750" indent="-285750" eaLnBrk="1" fontAlgn="t" hangingPunct="1">
              <a:buClr>
                <a:schemeClr val="accent2">
                  <a:lumMod val="75000"/>
                </a:schemeClr>
              </a:buClr>
              <a:buFont typeface="Century Gothic" panose="020B0502020202020204" pitchFamily="34" charset="0"/>
              <a:buChar char="►"/>
            </a:pPr>
            <a:r>
              <a:rPr lang="en-US" sz="2000" dirty="0">
                <a:latin typeface="+mj-lt"/>
              </a:rPr>
              <a:t>Education</a:t>
            </a:r>
          </a:p>
          <a:p>
            <a:pPr marL="285750" indent="-285750" eaLnBrk="1" fontAlgn="t" hangingPunct="1">
              <a:buClr>
                <a:schemeClr val="accent2">
                  <a:lumMod val="75000"/>
                </a:schemeClr>
              </a:buClr>
              <a:buFont typeface="Century Gothic" panose="020B0502020202020204" pitchFamily="34" charset="0"/>
              <a:buChar char="►"/>
            </a:pPr>
            <a:r>
              <a:rPr lang="en-US" sz="2000" dirty="0">
                <a:latin typeface="+mj-lt"/>
              </a:rPr>
              <a:t>Social and community context</a:t>
            </a:r>
          </a:p>
          <a:p>
            <a:pPr marL="285750" indent="-285750" eaLnBrk="1" fontAlgn="t" hangingPunct="1">
              <a:buClr>
                <a:schemeClr val="accent2">
                  <a:lumMod val="75000"/>
                </a:schemeClr>
              </a:buClr>
              <a:buFont typeface="Century Gothic" panose="020B0502020202020204" pitchFamily="34" charset="0"/>
              <a:buChar char="►"/>
            </a:pPr>
            <a:r>
              <a:rPr lang="en-US" sz="2000" dirty="0">
                <a:latin typeface="+mj-lt"/>
              </a:rPr>
              <a:t>Health and health care</a:t>
            </a:r>
          </a:p>
          <a:p>
            <a:pPr marL="285750" indent="-285750" eaLnBrk="1" fontAlgn="t" hangingPunct="1">
              <a:buClr>
                <a:schemeClr val="accent2">
                  <a:lumMod val="75000"/>
                </a:schemeClr>
              </a:buClr>
              <a:buFont typeface="Century Gothic" panose="020B0502020202020204" pitchFamily="34" charset="0"/>
              <a:buChar char="►"/>
            </a:pPr>
            <a:r>
              <a:rPr lang="en-US" sz="2000" dirty="0">
                <a:latin typeface="+mj-lt"/>
              </a:rPr>
              <a:t>Neighborhood and built environment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effectLst/>
              <a:latin typeface="+mj-lt"/>
            </a:endParaRPr>
          </a:p>
          <a:p>
            <a:pPr lvl="0" algn="ctr"/>
            <a:r>
              <a:rPr lang="en-US" sz="2000" i="1" dirty="0">
                <a:latin typeface="+mj-lt"/>
              </a:rPr>
              <a:t>“We know that a child’s life expectancy is predicted more by his ZIP code than his genetic code.”  </a:t>
            </a:r>
          </a:p>
          <a:p>
            <a:pPr lvl="0" algn="ctr"/>
            <a:r>
              <a:rPr lang="en-US" sz="1400" dirty="0">
                <a:latin typeface="+mj-lt"/>
              </a:rPr>
              <a:t>(Dr Risa </a:t>
            </a:r>
            <a:r>
              <a:rPr lang="en-US" sz="1400" dirty="0" err="1">
                <a:latin typeface="+mj-lt"/>
              </a:rPr>
              <a:t>Lavizzo-Mourey</a:t>
            </a:r>
            <a:r>
              <a:rPr lang="en-US" sz="1400" dirty="0">
                <a:latin typeface="+mj-lt"/>
              </a:rPr>
              <a:t>, President of the Robert Wood Johnson Foundation)</a:t>
            </a:r>
          </a:p>
          <a:p>
            <a:pPr lvl="0" algn="ctr"/>
            <a:endParaRPr kumimoji="0" lang="en-US" altLang="en-US" sz="1400" b="0" i="0" u="none" strike="noStrike" cap="none" normalizeH="0" baseline="0" dirty="0">
              <a:ln>
                <a:noFill/>
              </a:ln>
              <a:effectLst/>
              <a:latin typeface="+mj-lt"/>
            </a:endParaRPr>
          </a:p>
          <a:p>
            <a:pPr lvl="0" algn="ctr"/>
            <a:endParaRPr lang="en-US" altLang="en-US" sz="1400" dirty="0">
              <a:latin typeface="+mj-lt"/>
            </a:endParaRPr>
          </a:p>
          <a:p>
            <a:pPr lvl="0" algn="ctr"/>
            <a:endParaRPr kumimoji="0" lang="en-US" altLang="en-US" sz="1400" b="0" i="0" u="none" strike="noStrike" cap="none" normalizeH="0" baseline="0" dirty="0">
              <a:ln>
                <a:noFill/>
              </a:ln>
              <a:effectLst/>
              <a:latin typeface="+mj-lt"/>
            </a:endParaRPr>
          </a:p>
          <a:p>
            <a:pPr lvl="0" algn="ctr"/>
            <a:endParaRPr lang="en-US" altLang="en-US" sz="1400" dirty="0">
              <a:latin typeface="+mj-lt"/>
            </a:endParaRPr>
          </a:p>
          <a:p>
            <a:pPr lvl="0" algn="ctr"/>
            <a:endParaRPr kumimoji="0" lang="en-US" altLang="en-US" sz="1400" b="0" i="0" u="none" strike="noStrike" cap="none" normalizeH="0" baseline="0" dirty="0">
              <a:ln>
                <a:noFill/>
              </a:ln>
              <a:effectLst/>
              <a:latin typeface="+mj-lt"/>
            </a:endParaRPr>
          </a:p>
          <a:p>
            <a:pPr lvl="0" algn="ctr"/>
            <a:endParaRPr lang="en-US" altLang="en-US" sz="1400" dirty="0">
              <a:latin typeface="+mj-lt"/>
            </a:endParaRPr>
          </a:p>
          <a:p>
            <a:pPr lvl="0" algn="ctr"/>
            <a:endParaRPr kumimoji="0" lang="en-US" altLang="en-US" sz="1400" b="0" i="0" u="none" strike="noStrike" cap="none" normalizeH="0" baseline="0" dirty="0">
              <a:ln>
                <a:noFill/>
              </a:ln>
              <a:effectLst/>
              <a:latin typeface="+mj-l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36" t="310" r="1187" b="-310"/>
          <a:stretch/>
        </p:blipFill>
        <p:spPr>
          <a:xfrm>
            <a:off x="4222641" y="314082"/>
            <a:ext cx="7859497" cy="6100118"/>
          </a:xfrm>
          <a:prstGeom prst="rect">
            <a:avLst/>
          </a:prstGeom>
        </p:spPr>
      </p:pic>
      <p:sp>
        <p:nvSpPr>
          <p:cNvPr id="7" name="TextBox 6"/>
          <p:cNvSpPr txBox="1"/>
          <p:nvPr/>
        </p:nvSpPr>
        <p:spPr>
          <a:xfrm>
            <a:off x="4342244" y="6230465"/>
            <a:ext cx="3810146" cy="307777"/>
          </a:xfrm>
          <a:prstGeom prst="rect">
            <a:avLst/>
          </a:prstGeom>
          <a:noFill/>
        </p:spPr>
        <p:txBody>
          <a:bodyPr wrap="none" rtlCol="0">
            <a:spAutoFit/>
          </a:bodyPr>
          <a:lstStyle/>
          <a:p>
            <a:r>
              <a:rPr lang="en-US" sz="1400" dirty="0"/>
              <a:t>Graphic Credit: Robert Wood Johnson Foundation</a:t>
            </a:r>
          </a:p>
        </p:txBody>
      </p:sp>
    </p:spTree>
    <p:extLst>
      <p:ext uri="{BB962C8B-B14F-4D97-AF65-F5344CB8AC3E}">
        <p14:creationId xmlns:p14="http://schemas.microsoft.com/office/powerpoint/2010/main" val="183032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4"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animBg="1"/>
      <p:bldP spid="14" grpId="1"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3486-74FF-0FA6-5162-606F95DE500A}"/>
              </a:ext>
            </a:extLst>
          </p:cNvPr>
          <p:cNvSpPr>
            <a:spLocks noGrp="1"/>
          </p:cNvSpPr>
          <p:nvPr>
            <p:ph type="title"/>
          </p:nvPr>
        </p:nvSpPr>
        <p:spPr>
          <a:xfrm>
            <a:off x="2245360" y="2386965"/>
            <a:ext cx="8092440" cy="1325563"/>
          </a:xfrm>
        </p:spPr>
        <p:txBody>
          <a:bodyPr/>
          <a:lstStyle/>
          <a:p>
            <a:r>
              <a:rPr lang="en-US" dirty="0"/>
              <a:t>Applying the framework to Juneau</a:t>
            </a:r>
          </a:p>
        </p:txBody>
      </p:sp>
      <p:sp>
        <p:nvSpPr>
          <p:cNvPr id="5" name="Slide Number Placeholder 4">
            <a:extLst>
              <a:ext uri="{FF2B5EF4-FFF2-40B4-BE49-F238E27FC236}">
                <a16:creationId xmlns:a16="http://schemas.microsoft.com/office/drawing/2014/main" id="{CD00E134-B110-1ABE-602F-E52C4098B708}"/>
              </a:ext>
            </a:extLst>
          </p:cNvPr>
          <p:cNvSpPr>
            <a:spLocks noGrp="1"/>
          </p:cNvSpPr>
          <p:nvPr>
            <p:ph type="sldNum" sz="quarter" idx="12"/>
          </p:nvPr>
        </p:nvSpPr>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318339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279-CE00-2363-4FEE-2D7403AA4337}"/>
              </a:ext>
            </a:extLst>
          </p:cNvPr>
          <p:cNvSpPr>
            <a:spLocks noGrp="1"/>
          </p:cNvSpPr>
          <p:nvPr>
            <p:ph type="ctrTitle"/>
          </p:nvPr>
        </p:nvSpPr>
        <p:spPr>
          <a:xfrm>
            <a:off x="782320" y="4147831"/>
            <a:ext cx="10119360" cy="1200329"/>
          </a:xfrm>
        </p:spPr>
        <p:txBody>
          <a:bodyPr anchor="ctr">
            <a:normAutofit/>
          </a:bodyPr>
          <a:lstStyle/>
          <a:p>
            <a:pPr algn="ctr"/>
            <a:r>
              <a:rPr lang="en-US" sz="2600" dirty="0"/>
              <a:t>Some examples: Family promise, AEYC, Big Brothers/Big Sisters, sports, clubs, creating protective factors for youth, education in school district</a:t>
            </a:r>
          </a:p>
        </p:txBody>
      </p:sp>
      <p:pic>
        <p:nvPicPr>
          <p:cNvPr id="1026" name="Picture 2" descr="Celebrating recovery from drug and alcohol addiction">
            <a:extLst>
              <a:ext uri="{FF2B5EF4-FFF2-40B4-BE49-F238E27FC236}">
                <a16:creationId xmlns:a16="http://schemas.microsoft.com/office/drawing/2014/main" id="{7F916CF8-C4F1-3FBD-1441-D3CEC6B271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50"/>
          <a:stretch/>
        </p:blipFill>
        <p:spPr bwMode="auto">
          <a:xfrm>
            <a:off x="1010423" y="964692"/>
            <a:ext cx="4562337" cy="3139451"/>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35A6DE35-37C5-C16A-E864-8E7FE06F4B15}"/>
              </a:ext>
            </a:extLst>
          </p:cNvPr>
          <p:cNvPicPr>
            <a:picLocks noChangeAspect="1"/>
          </p:cNvPicPr>
          <p:nvPr/>
        </p:nvPicPr>
        <p:blipFill rotWithShape="1">
          <a:blip r:embed="rId3"/>
          <a:srcRect l="6991" r="6757" b="2"/>
          <a:stretch/>
        </p:blipFill>
        <p:spPr>
          <a:xfrm>
            <a:off x="5876554" y="964691"/>
            <a:ext cx="4628886" cy="3139452"/>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4" name="Title 1">
            <a:extLst>
              <a:ext uri="{FF2B5EF4-FFF2-40B4-BE49-F238E27FC236}">
                <a16:creationId xmlns:a16="http://schemas.microsoft.com/office/drawing/2014/main" id="{DC5AD663-AB7C-2A32-380F-0FE539567122}"/>
              </a:ext>
            </a:extLst>
          </p:cNvPr>
          <p:cNvSpPr txBox="1">
            <a:spLocks/>
          </p:cNvSpPr>
          <p:nvPr/>
        </p:nvSpPr>
        <p:spPr>
          <a:xfrm>
            <a:off x="523875" y="194734"/>
            <a:ext cx="11210925" cy="744836"/>
          </a:xfrm>
          <a:prstGeom prst="rect">
            <a:avLst/>
          </a:prstGeom>
        </p:spPr>
        <p:txBody>
          <a:bodyPr vert="horz" lIns="91440" tIns="45720" rIns="91440" bIns="45720" rtlCol="0" anchor="ctr">
            <a:normAutofit/>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nSpc>
                <a:spcPct val="90000"/>
              </a:lnSpc>
              <a:spcAft>
                <a:spcPts val="600"/>
              </a:spcAft>
            </a:pPr>
            <a:r>
              <a:rPr lang="en-US" cap="none" dirty="0">
                <a:solidFill>
                  <a:schemeClr val="tx1">
                    <a:lumMod val="85000"/>
                    <a:lumOff val="15000"/>
                  </a:schemeClr>
                </a:solidFill>
              </a:rPr>
              <a:t>Upstream/Primary Prevention in Juneau</a:t>
            </a:r>
          </a:p>
        </p:txBody>
      </p:sp>
      <p:sp>
        <p:nvSpPr>
          <p:cNvPr id="6" name="TextBox 5">
            <a:extLst>
              <a:ext uri="{FF2B5EF4-FFF2-40B4-BE49-F238E27FC236}">
                <a16:creationId xmlns:a16="http://schemas.microsoft.com/office/drawing/2014/main" id="{2AAB250D-C93A-10BB-E7A8-5B456D19ECA7}"/>
              </a:ext>
            </a:extLst>
          </p:cNvPr>
          <p:cNvSpPr txBox="1"/>
          <p:nvPr/>
        </p:nvSpPr>
        <p:spPr>
          <a:xfrm>
            <a:off x="782320" y="5293143"/>
            <a:ext cx="10596880" cy="1200329"/>
          </a:xfrm>
          <a:prstGeom prst="rect">
            <a:avLst/>
          </a:prstGeom>
          <a:solidFill>
            <a:schemeClr val="tx2">
              <a:lumMod val="20000"/>
              <a:lumOff val="80000"/>
            </a:schemeClr>
          </a:solidFill>
        </p:spPr>
        <p:txBody>
          <a:bodyPr wrap="square" rtlCol="0">
            <a:spAutoFit/>
          </a:bodyPr>
          <a:lstStyle/>
          <a:p>
            <a:r>
              <a:rPr lang="en-US" sz="2400" b="1" i="1" dirty="0"/>
              <a:t>Next Steps to Consider: </a:t>
            </a:r>
            <a:r>
              <a:rPr lang="en-US" sz="2400" dirty="0"/>
              <a:t>What does upstream/primary prevention look like in Juneau? What is going great and could be made even better with more financial support? What is missing?</a:t>
            </a:r>
          </a:p>
        </p:txBody>
      </p:sp>
    </p:spTree>
    <p:extLst>
      <p:ext uri="{BB962C8B-B14F-4D97-AF65-F5344CB8AC3E}">
        <p14:creationId xmlns:p14="http://schemas.microsoft.com/office/powerpoint/2010/main" val="378088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sinesscard, screenshot&#10;&#10;Description automatically generated">
            <a:extLst>
              <a:ext uri="{FF2B5EF4-FFF2-40B4-BE49-F238E27FC236}">
                <a16:creationId xmlns:a16="http://schemas.microsoft.com/office/drawing/2014/main" id="{F21C9230-CB8C-E967-DE8B-84490FE13270}"/>
              </a:ext>
            </a:extLst>
          </p:cNvPr>
          <p:cNvPicPr>
            <a:picLocks noChangeAspect="1"/>
          </p:cNvPicPr>
          <p:nvPr/>
        </p:nvPicPr>
        <p:blipFill>
          <a:blip r:embed="rId2"/>
          <a:stretch>
            <a:fillRect/>
          </a:stretch>
        </p:blipFill>
        <p:spPr>
          <a:xfrm>
            <a:off x="1584960" y="696476"/>
            <a:ext cx="8208545" cy="5465047"/>
          </a:xfrm>
          <a:prstGeom prst="rect">
            <a:avLst/>
          </a:prstGeom>
        </p:spPr>
      </p:pic>
    </p:spTree>
    <p:extLst>
      <p:ext uri="{BB962C8B-B14F-4D97-AF65-F5344CB8AC3E}">
        <p14:creationId xmlns:p14="http://schemas.microsoft.com/office/powerpoint/2010/main" val="228613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Juneau-Substance-Use_Disorder-Services-Guide">
            <a:extLst>
              <a:ext uri="{FF2B5EF4-FFF2-40B4-BE49-F238E27FC236}">
                <a16:creationId xmlns:a16="http://schemas.microsoft.com/office/drawing/2014/main" id="{E05E38C7-A262-ACB9-80E4-A00425BEFC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9" b="24501"/>
          <a:stretch/>
        </p:blipFill>
        <p:spPr bwMode="auto">
          <a:xfrm>
            <a:off x="1681480" y="939570"/>
            <a:ext cx="8183880" cy="460343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2E62423-FDD7-922D-5760-FEEB171CB508}"/>
              </a:ext>
            </a:extLst>
          </p:cNvPr>
          <p:cNvSpPr txBox="1">
            <a:spLocks/>
          </p:cNvSpPr>
          <p:nvPr/>
        </p:nvSpPr>
        <p:spPr>
          <a:xfrm>
            <a:off x="523875" y="194734"/>
            <a:ext cx="11210925" cy="744836"/>
          </a:xfrm>
          <a:prstGeom prst="rect">
            <a:avLst/>
          </a:prstGeom>
        </p:spPr>
        <p:txBody>
          <a:bodyPr vert="horz" lIns="91440" tIns="45720" rIns="91440" bIns="45720" rtlCol="0" anchor="ctr">
            <a:normAutofit/>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nSpc>
                <a:spcPct val="90000"/>
              </a:lnSpc>
              <a:spcAft>
                <a:spcPts val="600"/>
              </a:spcAft>
            </a:pPr>
            <a:r>
              <a:rPr lang="en-US" cap="none" dirty="0">
                <a:solidFill>
                  <a:schemeClr val="tx1">
                    <a:lumMod val="85000"/>
                    <a:lumOff val="15000"/>
                  </a:schemeClr>
                </a:solidFill>
              </a:rPr>
              <a:t>Treatment in Juneau</a:t>
            </a:r>
          </a:p>
        </p:txBody>
      </p:sp>
      <p:sp>
        <p:nvSpPr>
          <p:cNvPr id="5" name="TextBox 4">
            <a:extLst>
              <a:ext uri="{FF2B5EF4-FFF2-40B4-BE49-F238E27FC236}">
                <a16:creationId xmlns:a16="http://schemas.microsoft.com/office/drawing/2014/main" id="{72E6FAC8-27F0-55A1-89A1-C11AF292721F}"/>
              </a:ext>
            </a:extLst>
          </p:cNvPr>
          <p:cNvSpPr txBox="1"/>
          <p:nvPr/>
        </p:nvSpPr>
        <p:spPr>
          <a:xfrm>
            <a:off x="716290" y="5783623"/>
            <a:ext cx="10596880" cy="830997"/>
          </a:xfrm>
          <a:prstGeom prst="rect">
            <a:avLst/>
          </a:prstGeom>
          <a:solidFill>
            <a:schemeClr val="tx2">
              <a:lumMod val="20000"/>
              <a:lumOff val="80000"/>
            </a:schemeClr>
          </a:solidFill>
        </p:spPr>
        <p:txBody>
          <a:bodyPr wrap="square" rtlCol="0">
            <a:spAutoFit/>
          </a:bodyPr>
          <a:lstStyle/>
          <a:p>
            <a:r>
              <a:rPr lang="en-US" sz="2400" b="1" i="1" dirty="0"/>
              <a:t>Next Steps to Consider: </a:t>
            </a:r>
            <a:r>
              <a:rPr lang="en-US" sz="2400" dirty="0"/>
              <a:t>What Treatment Services exist in Juneau? What is going great and could be made even better with more financial support? What is missing?</a:t>
            </a:r>
          </a:p>
        </p:txBody>
      </p:sp>
    </p:spTree>
    <p:extLst>
      <p:ext uri="{BB962C8B-B14F-4D97-AF65-F5344CB8AC3E}">
        <p14:creationId xmlns:p14="http://schemas.microsoft.com/office/powerpoint/2010/main" val="249614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Episode 4: Harm Reduction - YouTube">
            <a:extLst>
              <a:ext uri="{FF2B5EF4-FFF2-40B4-BE49-F238E27FC236}">
                <a16:creationId xmlns:a16="http://schemas.microsoft.com/office/drawing/2014/main" id="{CEE3B121-AAA6-9B34-2B6A-B52E048BCC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286780" y="852262"/>
            <a:ext cx="5232380" cy="29432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32A246F-6429-99B3-B900-33EAF2861C31}"/>
              </a:ext>
            </a:extLst>
          </p:cNvPr>
          <p:cNvSpPr txBox="1">
            <a:spLocks/>
          </p:cNvSpPr>
          <p:nvPr/>
        </p:nvSpPr>
        <p:spPr>
          <a:xfrm>
            <a:off x="523875" y="194734"/>
            <a:ext cx="11210925" cy="744836"/>
          </a:xfrm>
          <a:prstGeom prst="rect">
            <a:avLst/>
          </a:prstGeom>
        </p:spPr>
        <p:txBody>
          <a:bodyPr vert="horz" lIns="91440" tIns="45720" rIns="91440" bIns="45720" rtlCol="0" anchor="ctr">
            <a:normAutofit/>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nSpc>
                <a:spcPct val="90000"/>
              </a:lnSpc>
              <a:spcAft>
                <a:spcPts val="600"/>
              </a:spcAft>
            </a:pPr>
            <a:r>
              <a:rPr lang="en-US" cap="none" dirty="0">
                <a:solidFill>
                  <a:schemeClr val="tx1">
                    <a:lumMod val="85000"/>
                    <a:lumOff val="15000"/>
                  </a:schemeClr>
                </a:solidFill>
              </a:rPr>
              <a:t>Harm Reduction in Juneau</a:t>
            </a:r>
          </a:p>
        </p:txBody>
      </p:sp>
      <p:sp>
        <p:nvSpPr>
          <p:cNvPr id="8" name="TextBox 7">
            <a:extLst>
              <a:ext uri="{FF2B5EF4-FFF2-40B4-BE49-F238E27FC236}">
                <a16:creationId xmlns:a16="http://schemas.microsoft.com/office/drawing/2014/main" id="{6FC0C6BD-A081-18BB-4D2C-3F63BAB47C36}"/>
              </a:ext>
            </a:extLst>
          </p:cNvPr>
          <p:cNvSpPr txBox="1"/>
          <p:nvPr/>
        </p:nvSpPr>
        <p:spPr>
          <a:xfrm>
            <a:off x="716280" y="3730766"/>
            <a:ext cx="10607040" cy="2031325"/>
          </a:xfrm>
          <a:prstGeom prst="rect">
            <a:avLst/>
          </a:prstGeom>
          <a:noFill/>
        </p:spPr>
        <p:txBody>
          <a:bodyPr wrap="square" rtlCol="0">
            <a:spAutoFit/>
          </a:bodyPr>
          <a:lstStyle/>
          <a:p>
            <a:pPr algn="ctr"/>
            <a:r>
              <a:rPr lang="en-US" dirty="0"/>
              <a:t>Naloxone available in multiple locations: Front Street, JAMHI, Bartlett, Juneau Public Health, GHS, Midtown Clinic, Tlingit and Haida</a:t>
            </a:r>
          </a:p>
          <a:p>
            <a:pPr algn="ctr"/>
            <a:r>
              <a:rPr lang="en-US" b="1" u="sng" dirty="0"/>
              <a:t>Four As </a:t>
            </a:r>
            <a:r>
              <a:rPr lang="en-US" b="1" u="sng"/>
              <a:t>Syringe Exchange, DATA </a:t>
            </a:r>
            <a:r>
              <a:rPr lang="en-US" b="1" u="sng" dirty="0"/>
              <a:t>from 2023: </a:t>
            </a:r>
          </a:p>
          <a:p>
            <a:pPr marL="285750" indent="-285750" algn="ctr">
              <a:buFont typeface="Arial" panose="020B0604020202020204" pitchFamily="34" charset="0"/>
              <a:buChar char="•"/>
            </a:pPr>
            <a:r>
              <a:rPr lang="en-US" dirty="0"/>
              <a:t>137 unique participants, with 31 intakes</a:t>
            </a:r>
          </a:p>
          <a:p>
            <a:pPr marL="285750" indent="-285750" algn="ctr">
              <a:buFont typeface="Arial" panose="020B0604020202020204" pitchFamily="34" charset="0"/>
              <a:buChar char="•"/>
            </a:pPr>
            <a:r>
              <a:rPr lang="en-US" dirty="0"/>
              <a:t>42,431 syringes provided (from January 2023– today)</a:t>
            </a:r>
          </a:p>
          <a:p>
            <a:pPr marL="285750" indent="-285750" algn="ctr">
              <a:buFont typeface="Arial" panose="020B0604020202020204" pitchFamily="34" charset="0"/>
              <a:buChar char="•"/>
            </a:pPr>
            <a:r>
              <a:rPr lang="en-US" dirty="0"/>
              <a:t>8,619 syringes returned (from January 2023-today)</a:t>
            </a:r>
          </a:p>
          <a:p>
            <a:pPr marL="285750" indent="-285750" algn="ctr">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1033498C-3DD2-EEF8-DCAA-B9CB67A110FA}"/>
              </a:ext>
            </a:extLst>
          </p:cNvPr>
          <p:cNvSpPr txBox="1"/>
          <p:nvPr/>
        </p:nvSpPr>
        <p:spPr>
          <a:xfrm>
            <a:off x="604530" y="5480093"/>
            <a:ext cx="10596880" cy="1200329"/>
          </a:xfrm>
          <a:prstGeom prst="rect">
            <a:avLst/>
          </a:prstGeom>
          <a:solidFill>
            <a:schemeClr val="tx2">
              <a:lumMod val="20000"/>
              <a:lumOff val="80000"/>
            </a:schemeClr>
          </a:solidFill>
        </p:spPr>
        <p:txBody>
          <a:bodyPr wrap="square" rtlCol="0">
            <a:spAutoFit/>
          </a:bodyPr>
          <a:lstStyle/>
          <a:p>
            <a:r>
              <a:rPr lang="en-US" sz="2400" b="1" i="1" dirty="0"/>
              <a:t>Next Steps to Consider: </a:t>
            </a:r>
            <a:r>
              <a:rPr lang="en-US" sz="2400" dirty="0"/>
              <a:t>What Harm Reduction Services exist in Juneau? What is going great and could be made even better with more financial support? What is missing?</a:t>
            </a:r>
          </a:p>
        </p:txBody>
      </p:sp>
    </p:spTree>
    <p:extLst>
      <p:ext uri="{BB962C8B-B14F-4D97-AF65-F5344CB8AC3E}">
        <p14:creationId xmlns:p14="http://schemas.microsoft.com/office/powerpoint/2010/main" val="213992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New medically assisted treatment clinic opens | Juneau Empire">
            <a:extLst>
              <a:ext uri="{FF2B5EF4-FFF2-40B4-BE49-F238E27FC236}">
                <a16:creationId xmlns:a16="http://schemas.microsoft.com/office/drawing/2014/main" id="{328AB99A-B158-EDAD-BB5E-F5C8CE758D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05" t="8622" r="15498" b="1"/>
          <a:stretch/>
        </p:blipFill>
        <p:spPr bwMode="auto">
          <a:xfrm>
            <a:off x="4968240" y="1520407"/>
            <a:ext cx="5143495" cy="4069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195F4E-E2E4-999C-E960-E68E38D193AF}"/>
              </a:ext>
            </a:extLst>
          </p:cNvPr>
          <p:cNvSpPr txBox="1"/>
          <p:nvPr/>
        </p:nvSpPr>
        <p:spPr>
          <a:xfrm>
            <a:off x="1120625" y="1875191"/>
            <a:ext cx="3562003"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Tlingit and Haida Groups</a:t>
            </a:r>
          </a:p>
          <a:p>
            <a:pPr marL="285750" indent="-285750">
              <a:buFont typeface="Arial" panose="020B0604020202020204" pitchFamily="34" charset="0"/>
              <a:buChar char="•"/>
            </a:pPr>
            <a:r>
              <a:rPr lang="en-US" dirty="0"/>
              <a:t>Alcoholics Anonymous (AA), Narcotic Anonymous (NA), </a:t>
            </a:r>
            <a:r>
              <a:rPr lang="en-US" dirty="0" err="1"/>
              <a:t>Alanon</a:t>
            </a:r>
            <a:r>
              <a:rPr lang="en-US" dirty="0"/>
              <a:t>, Dual Recovery Anonymous (DUA) </a:t>
            </a:r>
          </a:p>
          <a:p>
            <a:pPr marL="285750" indent="-285750">
              <a:buFont typeface="Arial" panose="020B0604020202020204" pitchFamily="34" charset="0"/>
              <a:buChar char="•"/>
            </a:pPr>
            <a:r>
              <a:rPr lang="en-US" dirty="0"/>
              <a:t>Housing First</a:t>
            </a:r>
          </a:p>
          <a:p>
            <a:pPr marL="285750" indent="-285750">
              <a:buFont typeface="Arial" panose="020B0604020202020204" pitchFamily="34" charset="0"/>
              <a:buChar char="•"/>
            </a:pPr>
            <a:r>
              <a:rPr lang="en-US" dirty="0"/>
              <a:t>AWARE</a:t>
            </a:r>
          </a:p>
          <a:p>
            <a:pPr marL="285750" indent="-285750">
              <a:buFont typeface="Arial" panose="020B0604020202020204" pitchFamily="34" charset="0"/>
              <a:buChar char="•"/>
            </a:pPr>
            <a:r>
              <a:rPr lang="en-US" dirty="0"/>
              <a:t>Gastineau Human Services</a:t>
            </a:r>
          </a:p>
          <a:p>
            <a:pPr marL="285750" indent="-285750">
              <a:buFont typeface="Arial" panose="020B0604020202020204" pitchFamily="34" charset="0"/>
              <a:buChar char="•"/>
            </a:pPr>
            <a:r>
              <a:rPr lang="en-US" dirty="0"/>
              <a:t>Reentry Coalition</a:t>
            </a:r>
          </a:p>
          <a:p>
            <a:pPr marL="285750" indent="-285750">
              <a:buFont typeface="Arial" panose="020B0604020202020204" pitchFamily="34" charset="0"/>
              <a:buChar char="•"/>
            </a:pPr>
            <a:r>
              <a:rPr lang="en-US" dirty="0"/>
              <a:t>Polaris House</a:t>
            </a:r>
          </a:p>
          <a:p>
            <a:pPr marL="285750" indent="-285750">
              <a:buFont typeface="Arial" panose="020B0604020202020204" pitchFamily="34" charset="0"/>
              <a:buChar char="•"/>
            </a:pPr>
            <a:r>
              <a:rPr lang="en-US" dirty="0"/>
              <a:t>St. Vincent De Paul</a:t>
            </a:r>
          </a:p>
          <a:p>
            <a:pPr marL="285750" indent="-285750">
              <a:buFont typeface="Arial" panose="020B0604020202020204" pitchFamily="34" charset="0"/>
              <a:buChar char="•"/>
            </a:pPr>
            <a:r>
              <a:rPr lang="en-US" dirty="0"/>
              <a:t>Rainforest Recovery </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06A4E7F4-1270-0A8F-58F8-5E51E5567D26}"/>
              </a:ext>
            </a:extLst>
          </p:cNvPr>
          <p:cNvSpPr txBox="1"/>
          <p:nvPr/>
        </p:nvSpPr>
        <p:spPr>
          <a:xfrm>
            <a:off x="589280" y="5895592"/>
            <a:ext cx="10596880" cy="830997"/>
          </a:xfrm>
          <a:prstGeom prst="rect">
            <a:avLst/>
          </a:prstGeom>
          <a:solidFill>
            <a:schemeClr val="tx2">
              <a:lumMod val="20000"/>
              <a:lumOff val="80000"/>
            </a:schemeClr>
          </a:solidFill>
        </p:spPr>
        <p:txBody>
          <a:bodyPr wrap="square" rtlCol="0">
            <a:spAutoFit/>
          </a:bodyPr>
          <a:lstStyle/>
          <a:p>
            <a:r>
              <a:rPr lang="en-US" sz="2400" b="1" i="1" dirty="0"/>
              <a:t>Next Steps to Consider: </a:t>
            </a:r>
            <a:r>
              <a:rPr lang="en-US" sz="2400" dirty="0"/>
              <a:t>What Recovery Services exists in Juneau? What is going great and could be made even better with more financial support? What is missing?</a:t>
            </a:r>
          </a:p>
        </p:txBody>
      </p:sp>
      <p:sp>
        <p:nvSpPr>
          <p:cNvPr id="3" name="Title 1">
            <a:extLst>
              <a:ext uri="{FF2B5EF4-FFF2-40B4-BE49-F238E27FC236}">
                <a16:creationId xmlns:a16="http://schemas.microsoft.com/office/drawing/2014/main" id="{A9ACE0A6-0630-A592-8F2D-77BEC0EA782B}"/>
              </a:ext>
            </a:extLst>
          </p:cNvPr>
          <p:cNvSpPr txBox="1">
            <a:spLocks/>
          </p:cNvSpPr>
          <p:nvPr/>
        </p:nvSpPr>
        <p:spPr>
          <a:xfrm>
            <a:off x="490537" y="387774"/>
            <a:ext cx="11210925" cy="744836"/>
          </a:xfrm>
          <a:prstGeom prst="rect">
            <a:avLst/>
          </a:prstGeom>
        </p:spPr>
        <p:txBody>
          <a:bodyPr vert="horz" lIns="91440" tIns="45720" rIns="91440" bIns="45720" rtlCol="0" anchor="ctr">
            <a:normAutofit/>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nSpc>
                <a:spcPct val="90000"/>
              </a:lnSpc>
              <a:spcAft>
                <a:spcPts val="600"/>
              </a:spcAft>
            </a:pPr>
            <a:r>
              <a:rPr lang="en-US" cap="none" dirty="0">
                <a:solidFill>
                  <a:schemeClr val="tx1">
                    <a:lumMod val="85000"/>
                    <a:lumOff val="15000"/>
                  </a:schemeClr>
                </a:solidFill>
              </a:rPr>
              <a:t>Recovery in Juneau</a:t>
            </a:r>
          </a:p>
        </p:txBody>
      </p:sp>
    </p:spTree>
    <p:extLst>
      <p:ext uri="{BB962C8B-B14F-4D97-AF65-F5344CB8AC3E}">
        <p14:creationId xmlns:p14="http://schemas.microsoft.com/office/powerpoint/2010/main" val="387865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10C8-6F97-1BAD-B8EF-AFF03C8A32EC}"/>
              </a:ext>
            </a:extLst>
          </p:cNvPr>
          <p:cNvSpPr>
            <a:spLocks noGrp="1"/>
          </p:cNvSpPr>
          <p:nvPr>
            <p:ph type="title"/>
          </p:nvPr>
        </p:nvSpPr>
        <p:spPr>
          <a:xfrm>
            <a:off x="2108200" y="262403"/>
            <a:ext cx="10515600" cy="1325563"/>
          </a:xfrm>
        </p:spPr>
        <p:txBody>
          <a:bodyPr/>
          <a:lstStyle/>
          <a:p>
            <a:r>
              <a:rPr lang="en-US" dirty="0"/>
              <a:t>Guiding Principals for Use of Funds</a:t>
            </a:r>
          </a:p>
        </p:txBody>
      </p:sp>
      <p:sp>
        <p:nvSpPr>
          <p:cNvPr id="3" name="Content Placeholder 2">
            <a:extLst>
              <a:ext uri="{FF2B5EF4-FFF2-40B4-BE49-F238E27FC236}">
                <a16:creationId xmlns:a16="http://schemas.microsoft.com/office/drawing/2014/main" id="{DF19F696-FC21-E879-BBDA-D69878158732}"/>
              </a:ext>
            </a:extLst>
          </p:cNvPr>
          <p:cNvSpPr>
            <a:spLocks noGrp="1"/>
          </p:cNvSpPr>
          <p:nvPr>
            <p:ph idx="1"/>
          </p:nvPr>
        </p:nvSpPr>
        <p:spPr>
          <a:xfrm>
            <a:off x="934720" y="1587966"/>
            <a:ext cx="9865360" cy="3695778"/>
          </a:xfrm>
        </p:spPr>
        <p:txBody>
          <a:bodyPr>
            <a:noAutofit/>
          </a:bodyPr>
          <a:lstStyle/>
          <a:p>
            <a:pPr marL="0" indent="0">
              <a:buNone/>
            </a:pPr>
            <a:r>
              <a:rPr lang="en-US" sz="1800" dirty="0"/>
              <a:t>John’s Hopkins Five Guiding Principals: (</a:t>
            </a:r>
            <a:r>
              <a:rPr lang="en-US" sz="1800" dirty="0">
                <a:hlinkClick r:id="rId2"/>
              </a:rPr>
              <a:t>click to read more</a:t>
            </a:r>
            <a:r>
              <a:rPr lang="en-US" sz="1800" dirty="0"/>
              <a:t>)</a:t>
            </a:r>
          </a:p>
          <a:p>
            <a:pPr marL="0" indent="0">
              <a:buNone/>
            </a:pPr>
            <a:r>
              <a:rPr lang="en-US" sz="1800" dirty="0"/>
              <a:t>1) Spend the Money to Save Lives</a:t>
            </a:r>
          </a:p>
          <a:p>
            <a:pPr marL="0" indent="0">
              <a:buNone/>
            </a:pPr>
            <a:r>
              <a:rPr lang="en-US" sz="1800" dirty="0"/>
              <a:t>2) Use Evidence to Guide Spending</a:t>
            </a:r>
          </a:p>
          <a:p>
            <a:pPr marL="0" indent="0">
              <a:buNone/>
            </a:pPr>
            <a:r>
              <a:rPr lang="en-US" sz="1800" dirty="0"/>
              <a:t>3) Invest in Youth Prevention</a:t>
            </a:r>
          </a:p>
          <a:p>
            <a:pPr marL="0" indent="0">
              <a:buNone/>
            </a:pPr>
            <a:r>
              <a:rPr lang="en-US" sz="1800" dirty="0"/>
              <a:t>4) Focus on Racial Equity</a:t>
            </a:r>
          </a:p>
          <a:p>
            <a:pPr marL="0" indent="0">
              <a:buNone/>
            </a:pPr>
            <a:r>
              <a:rPr lang="en-US" sz="1800" dirty="0"/>
              <a:t>5) Develop a Fair and Transparent Process for Deciding Where to Spend the Funding</a:t>
            </a:r>
          </a:p>
          <a:p>
            <a:pPr marL="0" indent="0">
              <a:buNone/>
            </a:pPr>
            <a:endParaRPr lang="en-US" sz="1800" dirty="0"/>
          </a:p>
          <a:p>
            <a:pPr marL="0" indent="0">
              <a:buNone/>
            </a:pPr>
            <a:r>
              <a:rPr lang="en-US" sz="1800" dirty="0"/>
              <a:t>Alaska Governor’s Advisory Council on Opioid Remediation 2022 Recommendations (</a:t>
            </a:r>
            <a:r>
              <a:rPr lang="en-US" sz="1800" dirty="0">
                <a:hlinkClick r:id="rId3"/>
              </a:rPr>
              <a:t>click here to read</a:t>
            </a:r>
            <a:r>
              <a:rPr lang="en-US" sz="1800" dirty="0"/>
              <a:t>)</a:t>
            </a:r>
          </a:p>
          <a:p>
            <a:pPr marL="0" indent="0">
              <a:buNone/>
            </a:pPr>
            <a:r>
              <a:rPr lang="en-US" sz="1800" dirty="0"/>
              <a:t>Consider sustainability, robust steering committee to draft funding announcements and review applications, community feedback, public reporting, data informed, evidence based and/or culturally relevant, population/public health framework.</a:t>
            </a:r>
          </a:p>
        </p:txBody>
      </p:sp>
      <p:sp>
        <p:nvSpPr>
          <p:cNvPr id="5" name="Slide Number Placeholder 4">
            <a:extLst>
              <a:ext uri="{FF2B5EF4-FFF2-40B4-BE49-F238E27FC236}">
                <a16:creationId xmlns:a16="http://schemas.microsoft.com/office/drawing/2014/main" id="{5EEE0B30-E5A9-954F-56F0-B2AA742DBDB5}"/>
              </a:ext>
            </a:extLst>
          </p:cNvPr>
          <p:cNvSpPr>
            <a:spLocks noGrp="1"/>
          </p:cNvSpPr>
          <p:nvPr>
            <p:ph type="sldNum" sz="quarter" idx="12"/>
          </p:nvPr>
        </p:nvSpPr>
        <p:spPr/>
        <p:txBody>
          <a:bodyPr/>
          <a:lstStyle/>
          <a:p>
            <a:fld id="{48F63A3B-78C7-47BE-AE5E-E10140E04643}" type="slidenum">
              <a:rPr lang="en-US" smtClean="0"/>
              <a:pPr/>
              <a:t>19</a:t>
            </a:fld>
            <a:endParaRPr lang="en-US" dirty="0"/>
          </a:p>
        </p:txBody>
      </p:sp>
      <p:sp>
        <p:nvSpPr>
          <p:cNvPr id="6" name="TextBox 5">
            <a:extLst>
              <a:ext uri="{FF2B5EF4-FFF2-40B4-BE49-F238E27FC236}">
                <a16:creationId xmlns:a16="http://schemas.microsoft.com/office/drawing/2014/main" id="{76711863-7BB7-E076-F025-24EBBC777E12}"/>
              </a:ext>
            </a:extLst>
          </p:cNvPr>
          <p:cNvSpPr txBox="1"/>
          <p:nvPr/>
        </p:nvSpPr>
        <p:spPr>
          <a:xfrm>
            <a:off x="934720" y="5740796"/>
            <a:ext cx="9865360" cy="461665"/>
          </a:xfrm>
          <a:prstGeom prst="rect">
            <a:avLst/>
          </a:prstGeom>
          <a:solidFill>
            <a:schemeClr val="tx2">
              <a:lumMod val="20000"/>
              <a:lumOff val="80000"/>
            </a:schemeClr>
          </a:solidFill>
        </p:spPr>
        <p:txBody>
          <a:bodyPr wrap="square" rtlCol="0">
            <a:spAutoFit/>
          </a:bodyPr>
          <a:lstStyle/>
          <a:p>
            <a:r>
              <a:rPr lang="en-US" sz="2400" b="1" i="1" dirty="0"/>
              <a:t>Next Steps to Consider: </a:t>
            </a:r>
            <a:r>
              <a:rPr lang="en-US" sz="2400" i="1" dirty="0"/>
              <a:t>What are Juneau’s guiding principals?</a:t>
            </a:r>
            <a:endParaRPr lang="en-US" sz="2400" dirty="0"/>
          </a:p>
        </p:txBody>
      </p:sp>
    </p:spTree>
    <p:extLst>
      <p:ext uri="{BB962C8B-B14F-4D97-AF65-F5344CB8AC3E}">
        <p14:creationId xmlns:p14="http://schemas.microsoft.com/office/powerpoint/2010/main" val="92070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08C8-C675-124F-12BF-E3B2C32A7100}"/>
              </a:ext>
            </a:extLst>
          </p:cNvPr>
          <p:cNvSpPr>
            <a:spLocks noGrp="1"/>
          </p:cNvSpPr>
          <p:nvPr>
            <p:ph type="ctrTitle"/>
          </p:nvPr>
        </p:nvSpPr>
        <p:spPr>
          <a:xfrm>
            <a:off x="254000" y="981821"/>
            <a:ext cx="3531600" cy="2483074"/>
          </a:xfrm>
        </p:spPr>
        <p:txBody>
          <a:bodyPr vert="horz" lIns="91440" tIns="45720" rIns="91440" bIns="45720" rtlCol="0" anchor="t" anchorCtr="0">
            <a:normAutofit/>
          </a:bodyPr>
          <a:lstStyle/>
          <a:p>
            <a:pPr algn="l"/>
            <a:r>
              <a:rPr lang="en-US" sz="3200" kern="1200" cap="none" spc="0" baseline="0" dirty="0">
                <a:solidFill>
                  <a:srgbClr val="CC6600"/>
                </a:solidFill>
                <a:latin typeface="Arial" panose="020B0604020202020204" pitchFamily="34" charset="0"/>
                <a:cs typeface="Arial" panose="020B0604020202020204" pitchFamily="34" charset="0"/>
              </a:rPr>
              <a:t>Objectives</a:t>
            </a:r>
            <a:br>
              <a:rPr lang="en-US" sz="3200" kern="1200" cap="none" spc="0" baseline="0" dirty="0">
                <a:solidFill>
                  <a:srgbClr val="CC6600"/>
                </a:solidFill>
                <a:latin typeface="Arial" panose="020B0604020202020204" pitchFamily="34" charset="0"/>
                <a:cs typeface="Arial" panose="020B0604020202020204" pitchFamily="34" charset="0"/>
              </a:rPr>
            </a:br>
            <a:br>
              <a:rPr lang="en-US" sz="3200" kern="1200" cap="none" spc="0" baseline="0" dirty="0">
                <a:solidFill>
                  <a:srgbClr val="CC6600"/>
                </a:solidFill>
                <a:latin typeface="Arial" panose="020B0604020202020204" pitchFamily="34" charset="0"/>
                <a:cs typeface="Arial" panose="020B0604020202020204" pitchFamily="34" charset="0"/>
              </a:rPr>
            </a:br>
            <a:endParaRPr lang="en-US" sz="3200" kern="1200" cap="none" spc="0" baseline="0" dirty="0">
              <a:solidFill>
                <a:srgbClr val="CC66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A978A67-F07E-EB93-065F-436383AEE2ED}"/>
              </a:ext>
            </a:extLst>
          </p:cNvPr>
          <p:cNvSpPr>
            <a:spLocks noGrp="1"/>
          </p:cNvSpPr>
          <p:nvPr>
            <p:ph type="subTitle" idx="1"/>
          </p:nvPr>
        </p:nvSpPr>
        <p:spPr>
          <a:xfrm>
            <a:off x="2912360" y="15860"/>
            <a:ext cx="9122639" cy="4832975"/>
          </a:xfrm>
        </p:spPr>
        <p:txBody>
          <a:bodyPr vert="horz" lIns="91440" tIns="45720" rIns="91440" bIns="45720" rtlCol="0">
            <a:noAutofit/>
          </a:bodyPr>
          <a:lstStyle/>
          <a:p>
            <a:pPr algn="l">
              <a:lnSpc>
                <a:spcPct val="150000"/>
              </a:lnSpc>
              <a:buClrTx/>
            </a:pPr>
            <a:r>
              <a:rPr lang="en-US" sz="1800" dirty="0">
                <a:latin typeface="Arial" panose="020B0604020202020204" pitchFamily="34" charset="0"/>
                <a:cs typeface="Arial" panose="020B0604020202020204" pitchFamily="34" charset="0"/>
              </a:rPr>
              <a:t>Review:</a:t>
            </a:r>
          </a:p>
          <a:p>
            <a:pPr marL="342900" indent="-342900" algn="l">
              <a:lnSpc>
                <a:spcPct val="150000"/>
              </a:lnSpc>
              <a:buClrTx/>
              <a:buFont typeface="Wingdings" panose="05000000000000000000" pitchFamily="2" charset="2"/>
              <a:buChar char="§"/>
            </a:pPr>
            <a:r>
              <a:rPr lang="en-US" sz="1800" dirty="0">
                <a:latin typeface="Arial" panose="020B0604020202020204" pitchFamily="34" charset="0"/>
                <a:cs typeface="Arial" panose="020B0604020202020204" pitchFamily="34" charset="0"/>
              </a:rPr>
              <a:t>City and Borough of Juneau Priorities and Plans</a:t>
            </a:r>
          </a:p>
          <a:p>
            <a:pPr marL="342900" indent="-342900" algn="l">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Amount of J&amp;J Settlement Funds Coming to Juneau</a:t>
            </a:r>
          </a:p>
          <a:p>
            <a:pPr marL="342900" indent="-342900" algn="l">
              <a:lnSpc>
                <a:spcPct val="150000"/>
              </a:lnSpc>
              <a:buClrTx/>
              <a:buFont typeface="Wingdings" panose="05000000000000000000" pitchFamily="2" charset="2"/>
              <a:buChar char="§"/>
            </a:pPr>
            <a:r>
              <a:rPr lang="en-US" sz="1800" dirty="0">
                <a:latin typeface="Arial" panose="020B0604020202020204" pitchFamily="34" charset="0"/>
                <a:cs typeface="Arial" panose="020B0604020202020204" pitchFamily="34" charset="0"/>
              </a:rPr>
              <a:t>National and Alaska Overdose Prevention Strategies</a:t>
            </a:r>
          </a:p>
          <a:p>
            <a:pPr marL="342900" indent="-342900" algn="l">
              <a:lnSpc>
                <a:spcPct val="150000"/>
              </a:lnSpc>
              <a:buClrTx/>
              <a:buFont typeface="Wingdings" panose="05000000000000000000" pitchFamily="2" charset="2"/>
              <a:buChar char="§"/>
            </a:pPr>
            <a:r>
              <a:rPr lang="en-US" sz="1800" dirty="0">
                <a:latin typeface="Arial" panose="020B0604020202020204" pitchFamily="34" charset="0"/>
                <a:cs typeface="Arial" panose="020B0604020202020204" pitchFamily="34" charset="0"/>
              </a:rPr>
              <a:t>Examples of Opioid Remediation Provided in Settlement</a:t>
            </a:r>
          </a:p>
          <a:p>
            <a:pPr marL="342900" indent="-342900" algn="l">
              <a:lnSpc>
                <a:spcPct val="150000"/>
              </a:lnSpc>
              <a:buClrTx/>
              <a:buFont typeface="Wingdings" panose="05000000000000000000" pitchFamily="2" charset="2"/>
              <a:buChar char="§"/>
            </a:pPr>
            <a:r>
              <a:rPr lang="en-US" sz="1800" dirty="0">
                <a:latin typeface="Arial" panose="020B0604020202020204" pitchFamily="34" charset="0"/>
                <a:cs typeface="Arial" panose="020B0604020202020204" pitchFamily="34" charset="0"/>
              </a:rPr>
              <a:t>Protective &amp; Risk Factors in Youth</a:t>
            </a:r>
          </a:p>
          <a:p>
            <a:pPr marL="342900" indent="-342900" algn="l">
              <a:lnSpc>
                <a:spcPct val="150000"/>
              </a:lnSpc>
              <a:buClrTx/>
              <a:buFont typeface="Wingdings" panose="05000000000000000000" pitchFamily="2" charset="2"/>
              <a:buChar char="§"/>
            </a:pPr>
            <a:r>
              <a:rPr lang="en-US" sz="1800" dirty="0">
                <a:latin typeface="Arial" panose="020B0604020202020204" pitchFamily="34" charset="0"/>
                <a:cs typeface="Arial" panose="020B0604020202020204" pitchFamily="34" charset="0"/>
              </a:rPr>
              <a:t>Applying Upstream Prevention, Treatment, Harm Reduction and Recovery to Juneau</a:t>
            </a:r>
          </a:p>
          <a:p>
            <a:pPr marL="342900" indent="-342900" algn="l">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John’s Hopkins Guiding Principals for the Use of the Funds and Governor’s Advisory Council on Opioid Remediation Recommendations</a:t>
            </a:r>
          </a:p>
          <a:p>
            <a:pPr marL="342900" indent="-342900" algn="l">
              <a:lnSpc>
                <a:spcPct val="150000"/>
              </a:lnSpc>
              <a:buClrTx/>
              <a:buFont typeface="Wingdings" panose="05000000000000000000" pitchFamily="2" charset="2"/>
              <a:buChar char="§"/>
            </a:pPr>
            <a:r>
              <a:rPr lang="en-US" sz="1800" dirty="0">
                <a:latin typeface="Arial" panose="020B0604020202020204" pitchFamily="34" charset="0"/>
                <a:cs typeface="Arial" panose="020B0604020202020204" pitchFamily="34" charset="0"/>
              </a:rPr>
              <a:t>Opportunities and Resources Engagement between City and Borough and Community</a:t>
            </a:r>
          </a:p>
          <a:p>
            <a:pPr marL="342900" indent="-342900" algn="l">
              <a:lnSpc>
                <a:spcPct val="150000"/>
              </a:lnSpc>
              <a:buClrTx/>
              <a:buFont typeface="Wingdings" panose="05000000000000000000" pitchFamily="2" charset="2"/>
              <a:buChar char="§"/>
            </a:pPr>
            <a:r>
              <a:rPr lang="en-US" sz="1800" dirty="0">
                <a:latin typeface="Arial" panose="020B0604020202020204" pitchFamily="34" charset="0"/>
                <a:cs typeface="Arial" panose="020B0604020202020204" pitchFamily="34" charset="0"/>
              </a:rPr>
              <a:t>Next Steps</a:t>
            </a:r>
          </a:p>
          <a:p>
            <a:pPr marL="342900" indent="-342900" algn="l">
              <a:lnSpc>
                <a:spcPct val="150000"/>
              </a:lnSpc>
              <a:buClrTx/>
              <a:buFont typeface="Wingdings" panose="05000000000000000000" pitchFamily="2" charset="2"/>
              <a:buChar char="§"/>
            </a:pPr>
            <a:r>
              <a:rPr lang="en-US" sz="1800" dirty="0">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250682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2612-6F8F-721E-B7C3-D2EE652C02C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646ABDC-ACEF-4ECE-11E7-F41BA0C1057B}"/>
              </a:ext>
            </a:extLst>
          </p:cNvPr>
          <p:cNvSpPr>
            <a:spLocks noGrp="1"/>
          </p:cNvSpPr>
          <p:nvPr>
            <p:ph idx="1"/>
          </p:nvPr>
        </p:nvSpPr>
        <p:spPr/>
        <p:txBody>
          <a:bodyPr/>
          <a:lstStyle/>
          <a:p>
            <a:r>
              <a:rPr lang="en-US" dirty="0"/>
              <a:t>If desired, discuss opportunities for Engagement between City and Borough of Juneau and Community</a:t>
            </a:r>
          </a:p>
        </p:txBody>
      </p:sp>
      <p:sp>
        <p:nvSpPr>
          <p:cNvPr id="5" name="Slide Number Placeholder 4">
            <a:extLst>
              <a:ext uri="{FF2B5EF4-FFF2-40B4-BE49-F238E27FC236}">
                <a16:creationId xmlns:a16="http://schemas.microsoft.com/office/drawing/2014/main" id="{A2A90ABF-CF40-E48F-39C0-A1EE0BE1B271}"/>
              </a:ext>
            </a:extLst>
          </p:cNvPr>
          <p:cNvSpPr>
            <a:spLocks noGrp="1"/>
          </p:cNvSpPr>
          <p:nvPr>
            <p:ph type="sldNum" sz="quarter" idx="12"/>
          </p:nvPr>
        </p:nvSpPr>
        <p:spPr/>
        <p:txBody>
          <a:bodyPr/>
          <a:lstStyle/>
          <a:p>
            <a:fld id="{48F63A3B-78C7-47BE-AE5E-E10140E04643}" type="slidenum">
              <a:rPr lang="en-US" smtClean="0"/>
              <a:pPr/>
              <a:t>20</a:t>
            </a:fld>
            <a:endParaRPr lang="en-US" dirty="0"/>
          </a:p>
        </p:txBody>
      </p:sp>
    </p:spTree>
    <p:extLst>
      <p:ext uri="{BB962C8B-B14F-4D97-AF65-F5344CB8AC3E}">
        <p14:creationId xmlns:p14="http://schemas.microsoft.com/office/powerpoint/2010/main" val="158844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CF35-B0CB-0F58-7034-23723B5E6952}"/>
              </a:ext>
            </a:extLst>
          </p:cNvPr>
          <p:cNvSpPr>
            <a:spLocks noGrp="1"/>
          </p:cNvSpPr>
          <p:nvPr>
            <p:ph type="title"/>
          </p:nvPr>
        </p:nvSpPr>
        <p:spPr>
          <a:xfrm>
            <a:off x="1010920" y="1109347"/>
            <a:ext cx="10515600" cy="1325563"/>
          </a:xfrm>
        </p:spPr>
        <p:txBody>
          <a:bodyPr>
            <a:normAutofit/>
          </a:bodyPr>
          <a:lstStyle/>
          <a:p>
            <a:r>
              <a:rPr lang="en-US" sz="3200" dirty="0">
                <a:latin typeface="Arial" panose="020B0604020202020204" pitchFamily="34" charset="0"/>
                <a:cs typeface="Arial" panose="020B0604020202020204" pitchFamily="34" charset="0"/>
              </a:rPr>
              <a:t>City and Borough of Juneau Priorities and Plans</a:t>
            </a:r>
            <a:br>
              <a:rPr lang="en-US" sz="3200" dirty="0">
                <a:latin typeface="Arial" panose="020B0604020202020204" pitchFamily="34" charset="0"/>
                <a:cs typeface="Arial" panose="020B0604020202020204" pitchFamily="34" charset="0"/>
              </a:rPr>
            </a:br>
            <a:endParaRPr lang="en-US" sz="3200" dirty="0"/>
          </a:p>
        </p:txBody>
      </p:sp>
      <p:sp>
        <p:nvSpPr>
          <p:cNvPr id="3" name="Content Placeholder 2">
            <a:extLst>
              <a:ext uri="{FF2B5EF4-FFF2-40B4-BE49-F238E27FC236}">
                <a16:creationId xmlns:a16="http://schemas.microsoft.com/office/drawing/2014/main" id="{867D1AB2-D5AB-1E17-039F-56846EC7BC2C}"/>
              </a:ext>
            </a:extLst>
          </p:cNvPr>
          <p:cNvSpPr>
            <a:spLocks noGrp="1"/>
          </p:cNvSpPr>
          <p:nvPr>
            <p:ph idx="1"/>
          </p:nvPr>
        </p:nvSpPr>
        <p:spPr>
          <a:xfrm>
            <a:off x="1366520" y="2243772"/>
            <a:ext cx="10515600" cy="2370455"/>
          </a:xfrm>
        </p:spPr>
        <p:txBody>
          <a:bodyPr>
            <a:normAutofit lnSpcReduction="10000"/>
          </a:bodyPr>
          <a:lstStyle/>
          <a:p>
            <a:r>
              <a:rPr lang="en-US" dirty="0"/>
              <a:t>What discussions have already happened? </a:t>
            </a:r>
          </a:p>
          <a:p>
            <a:r>
              <a:rPr lang="en-US" dirty="0"/>
              <a:t>Are there already ideas already floating around for the use of the funds?</a:t>
            </a:r>
          </a:p>
          <a:p>
            <a:r>
              <a:rPr lang="en-US" dirty="0"/>
              <a:t>What are CBJ’s priorities?</a:t>
            </a:r>
          </a:p>
          <a:p>
            <a:r>
              <a:rPr lang="en-US" dirty="0"/>
              <a:t>Does CBJ wish to engage with the public for suggestions?</a:t>
            </a:r>
          </a:p>
        </p:txBody>
      </p:sp>
      <p:sp>
        <p:nvSpPr>
          <p:cNvPr id="5" name="Slide Number Placeholder 4">
            <a:extLst>
              <a:ext uri="{FF2B5EF4-FFF2-40B4-BE49-F238E27FC236}">
                <a16:creationId xmlns:a16="http://schemas.microsoft.com/office/drawing/2014/main" id="{9344A1DC-3F62-E2BA-D18C-F493596355B7}"/>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139462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A922-11B0-52AF-D560-E7BB9261CCDF}"/>
              </a:ext>
            </a:extLst>
          </p:cNvPr>
          <p:cNvSpPr>
            <a:spLocks noGrp="1"/>
          </p:cNvSpPr>
          <p:nvPr>
            <p:ph type="title"/>
          </p:nvPr>
        </p:nvSpPr>
        <p:spPr>
          <a:xfrm>
            <a:off x="1320800" y="647586"/>
            <a:ext cx="8478520" cy="1325563"/>
          </a:xfrm>
        </p:spPr>
        <p:txBody>
          <a:bodyPr/>
          <a:lstStyle/>
          <a:p>
            <a:r>
              <a:rPr lang="en-US" dirty="0"/>
              <a:t>How much J&amp;J settlement money is coming to Juneau? </a:t>
            </a:r>
          </a:p>
        </p:txBody>
      </p:sp>
      <p:sp>
        <p:nvSpPr>
          <p:cNvPr id="5" name="Slide Number Placeholder 4">
            <a:extLst>
              <a:ext uri="{FF2B5EF4-FFF2-40B4-BE49-F238E27FC236}">
                <a16:creationId xmlns:a16="http://schemas.microsoft.com/office/drawing/2014/main" id="{88709B88-76A7-FF3E-6FD1-75EF76EACBBD}"/>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10" name="Content Placeholder 9">
            <a:extLst>
              <a:ext uri="{FF2B5EF4-FFF2-40B4-BE49-F238E27FC236}">
                <a16:creationId xmlns:a16="http://schemas.microsoft.com/office/drawing/2014/main" id="{A57FB425-168F-34C7-9058-F761BE1352EB}"/>
              </a:ext>
            </a:extLst>
          </p:cNvPr>
          <p:cNvSpPr>
            <a:spLocks noGrp="1"/>
          </p:cNvSpPr>
          <p:nvPr>
            <p:ph idx="1"/>
          </p:nvPr>
        </p:nvSpPr>
        <p:spPr>
          <a:xfrm>
            <a:off x="1132840" y="2252698"/>
            <a:ext cx="10515600" cy="2530677"/>
          </a:xfrm>
        </p:spPr>
        <p:txBody>
          <a:bodyPr>
            <a:noAutofit/>
          </a:bodyPr>
          <a:lstStyle/>
          <a:p>
            <a:pPr marL="457200" lvl="1" indent="0">
              <a:buNone/>
            </a:pPr>
            <a:r>
              <a:rPr lang="en-US" sz="2800" dirty="0"/>
              <a:t>$459,666/18 years </a:t>
            </a:r>
          </a:p>
          <a:p>
            <a:pPr marL="457200" lvl="1" indent="0">
              <a:buNone/>
            </a:pPr>
            <a:endParaRPr lang="en-US" sz="2800" dirty="0"/>
          </a:p>
          <a:p>
            <a:pPr marL="457200" lvl="1" indent="0">
              <a:buNone/>
            </a:pPr>
            <a:r>
              <a:rPr lang="en-US" sz="2800" dirty="0"/>
              <a:t>Note: Due to signing the agreement early, the first 5 payments from J&amp;J were already deposited along with the annual distributor payments. There is currently $</a:t>
            </a:r>
            <a:r>
              <a:rPr lang="en-US" sz="2800" dirty="0">
                <a:highlight>
                  <a:srgbClr val="FFFF00"/>
                </a:highlight>
              </a:rPr>
              <a:t>XX</a:t>
            </a:r>
            <a:r>
              <a:rPr lang="en-US" sz="2800" dirty="0"/>
              <a:t> in an account.</a:t>
            </a:r>
          </a:p>
        </p:txBody>
      </p:sp>
      <p:sp>
        <p:nvSpPr>
          <p:cNvPr id="11" name="TextBox 10">
            <a:extLst>
              <a:ext uri="{FF2B5EF4-FFF2-40B4-BE49-F238E27FC236}">
                <a16:creationId xmlns:a16="http://schemas.microsoft.com/office/drawing/2014/main" id="{9EA379F2-F2CC-9B5C-E59D-B4F9329FC964}"/>
              </a:ext>
            </a:extLst>
          </p:cNvPr>
          <p:cNvSpPr txBox="1"/>
          <p:nvPr/>
        </p:nvSpPr>
        <p:spPr>
          <a:xfrm>
            <a:off x="1239520" y="4806939"/>
            <a:ext cx="9865360" cy="1200329"/>
          </a:xfrm>
          <a:prstGeom prst="rect">
            <a:avLst/>
          </a:prstGeom>
          <a:solidFill>
            <a:schemeClr val="tx2">
              <a:lumMod val="20000"/>
              <a:lumOff val="80000"/>
            </a:schemeClr>
          </a:solidFill>
        </p:spPr>
        <p:txBody>
          <a:bodyPr wrap="square" rtlCol="0">
            <a:spAutoFit/>
          </a:bodyPr>
          <a:lstStyle/>
          <a:p>
            <a:r>
              <a:rPr lang="en-US" sz="2400" b="1" i="1" dirty="0"/>
              <a:t>Next Steps to Consider: </a:t>
            </a:r>
            <a:r>
              <a:rPr lang="en-US" sz="2400" dirty="0"/>
              <a:t>Evaluate current and potential sources of local, state and federal funding and consider how they could be braided/used for match for more impact. </a:t>
            </a:r>
          </a:p>
        </p:txBody>
      </p:sp>
    </p:spTree>
    <p:extLst>
      <p:ext uri="{BB962C8B-B14F-4D97-AF65-F5344CB8AC3E}">
        <p14:creationId xmlns:p14="http://schemas.microsoft.com/office/powerpoint/2010/main" val="379020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73CB-BDB3-E38C-2B5A-23434A5A742E}"/>
              </a:ext>
            </a:extLst>
          </p:cNvPr>
          <p:cNvSpPr>
            <a:spLocks noGrp="1"/>
          </p:cNvSpPr>
          <p:nvPr>
            <p:ph type="title"/>
          </p:nvPr>
        </p:nvSpPr>
        <p:spPr>
          <a:xfrm>
            <a:off x="2590800" y="1726565"/>
            <a:ext cx="7691120" cy="2713355"/>
          </a:xfrm>
        </p:spPr>
        <p:txBody>
          <a:bodyPr/>
          <a:lstStyle/>
          <a:p>
            <a:r>
              <a:rPr lang="en-US" dirty="0"/>
              <a:t>Frameworks for Addressing the Opioid Epidemic</a:t>
            </a:r>
          </a:p>
        </p:txBody>
      </p:sp>
      <p:sp>
        <p:nvSpPr>
          <p:cNvPr id="5" name="Slide Number Placeholder 4">
            <a:extLst>
              <a:ext uri="{FF2B5EF4-FFF2-40B4-BE49-F238E27FC236}">
                <a16:creationId xmlns:a16="http://schemas.microsoft.com/office/drawing/2014/main" id="{7F491D96-FE11-72FF-615C-572F17144F92}"/>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272443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3D5C-04D0-8A17-A069-D898B4AB2050}"/>
              </a:ext>
            </a:extLst>
          </p:cNvPr>
          <p:cNvSpPr>
            <a:spLocks noGrp="1"/>
          </p:cNvSpPr>
          <p:nvPr>
            <p:ph type="title"/>
          </p:nvPr>
        </p:nvSpPr>
        <p:spPr/>
        <p:txBody>
          <a:bodyPr>
            <a:normAutofit/>
          </a:bodyPr>
          <a:lstStyle/>
          <a:p>
            <a:pPr marL="0" marR="0" algn="ctr">
              <a:lnSpc>
                <a:spcPct val="107000"/>
              </a:lnSpc>
              <a:spcBef>
                <a:spcPts val="0"/>
              </a:spcBef>
              <a:spcAft>
                <a:spcPts val="0"/>
              </a:spcAft>
            </a:pPr>
            <a:r>
              <a:rPr lang="en-US" sz="3200" kern="100" dirty="0">
                <a:effectLst/>
              </a:rPr>
              <a:t>U.S. Health and Human Services Overdose Prevention Strategy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7D536E6-D87A-82EC-E916-815BB89A5B59}"/>
              </a:ext>
            </a:extLst>
          </p:cNvPr>
          <p:cNvSpPr>
            <a:spLocks noGrp="1"/>
          </p:cNvSpPr>
          <p:nvPr>
            <p:ph type="sldNum" sz="quarter" idx="12"/>
          </p:nvPr>
        </p:nvSpPr>
        <p:spPr/>
        <p:txBody>
          <a:bodyPr/>
          <a:lstStyle/>
          <a:p>
            <a:fld id="{48F63A3B-78C7-47BE-AE5E-E10140E04643}" type="slidenum">
              <a:rPr lang="en-US" smtClean="0"/>
              <a:pPr/>
              <a:t>6</a:t>
            </a:fld>
            <a:endParaRPr lang="en-US" dirty="0"/>
          </a:p>
        </p:txBody>
      </p:sp>
      <p:graphicFrame>
        <p:nvGraphicFramePr>
          <p:cNvPr id="10" name="Table 9">
            <a:extLst>
              <a:ext uri="{FF2B5EF4-FFF2-40B4-BE49-F238E27FC236}">
                <a16:creationId xmlns:a16="http://schemas.microsoft.com/office/drawing/2014/main" id="{EB324FF2-9E77-F277-6F45-EC53ED6FDCB8}"/>
              </a:ext>
            </a:extLst>
          </p:cNvPr>
          <p:cNvGraphicFramePr>
            <a:graphicFrameLocks noGrp="1"/>
          </p:cNvGraphicFramePr>
          <p:nvPr>
            <p:extLst>
              <p:ext uri="{D42A27DB-BD31-4B8C-83A1-F6EECF244321}">
                <p14:modId xmlns:p14="http://schemas.microsoft.com/office/powerpoint/2010/main" val="807433928"/>
              </p:ext>
            </p:extLst>
          </p:nvPr>
        </p:nvGraphicFramePr>
        <p:xfrm>
          <a:off x="1051034" y="1677353"/>
          <a:ext cx="10394732" cy="4586161"/>
        </p:xfrm>
        <a:graphic>
          <a:graphicData uri="http://schemas.openxmlformats.org/drawingml/2006/table">
            <a:tbl>
              <a:tblPr firstRow="1" firstCol="1" bandRow="1">
                <a:tableStyleId>{5C22544A-7EE6-4342-B048-85BDC9FD1C3A}</a:tableStyleId>
              </a:tblPr>
              <a:tblGrid>
                <a:gridCol w="1495286">
                  <a:extLst>
                    <a:ext uri="{9D8B030D-6E8A-4147-A177-3AD203B41FA5}">
                      <a16:colId xmlns:a16="http://schemas.microsoft.com/office/drawing/2014/main" val="938628430"/>
                    </a:ext>
                  </a:extLst>
                </a:gridCol>
                <a:gridCol w="8899446">
                  <a:extLst>
                    <a:ext uri="{9D8B030D-6E8A-4147-A177-3AD203B41FA5}">
                      <a16:colId xmlns:a16="http://schemas.microsoft.com/office/drawing/2014/main" val="1234085611"/>
                    </a:ext>
                  </a:extLst>
                </a:gridCol>
              </a:tblGrid>
              <a:tr h="708660">
                <a:tc>
                  <a:txBody>
                    <a:bodyPr/>
                    <a:lstStyle/>
                    <a:p>
                      <a:pPr marL="0" marR="0">
                        <a:lnSpc>
                          <a:spcPct val="107000"/>
                        </a:lnSpc>
                        <a:spcBef>
                          <a:spcPts val="0"/>
                        </a:spcBef>
                        <a:spcAft>
                          <a:spcPts val="0"/>
                        </a:spcAft>
                      </a:pPr>
                      <a:r>
                        <a:rPr lang="en-US" sz="2000" b="1" kern="100" dirty="0">
                          <a:solidFill>
                            <a:schemeClr val="tx1"/>
                          </a:solidFill>
                          <a:effectLst/>
                        </a:rPr>
                        <a:t>Upstream/ Primary Prevention</a:t>
                      </a:r>
                      <a:endParaRPr lang="en-US"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solidFill>
                      <a:schemeClr val="accent1">
                        <a:tint val="40000"/>
                      </a:schemeClr>
                    </a:solidFill>
                  </a:tcPr>
                </a:tc>
                <a:tc>
                  <a:txBody>
                    <a:bodyPr/>
                    <a:lstStyle/>
                    <a:p>
                      <a:pPr marL="0" marR="0">
                        <a:lnSpc>
                          <a:spcPct val="107000"/>
                        </a:lnSpc>
                        <a:spcBef>
                          <a:spcPts val="0"/>
                        </a:spcBef>
                        <a:spcAft>
                          <a:spcPts val="0"/>
                        </a:spcAft>
                      </a:pPr>
                      <a:r>
                        <a:rPr lang="en-US" sz="1400" b="0" kern="100" dirty="0">
                          <a:solidFill>
                            <a:schemeClr val="tx1"/>
                          </a:solidFill>
                          <a:effectLst/>
                        </a:rPr>
                        <a:t>This strategy promotes tiered, multidisciplinary prevention activities, ranging from population-level strategies to targeted interventions aimed at high-risk individuals. These activities engage health and human services providers directly and facilitate cross-sector collaboration on prevention.  </a:t>
                      </a:r>
                      <a:r>
                        <a:rPr lang="en-US" sz="1400" b="1" u="sng" kern="100" dirty="0">
                          <a:solidFill>
                            <a:schemeClr val="tx1"/>
                          </a:solidFill>
                          <a:effectLst/>
                          <a:hlinkClick r:id="rId2">
                            <a:extLst>
                              <a:ext uri="{A12FA001-AC4F-418D-AE19-62706E023703}">
                                <ahyp:hlinkClr xmlns:ahyp="http://schemas.microsoft.com/office/drawing/2018/hyperlinkcolor" val="tx"/>
                              </a:ext>
                            </a:extLst>
                          </a:hlinkClick>
                        </a:rPr>
                        <a:t>Click to read more. </a:t>
                      </a:r>
                      <a:endParaRPr lang="en-US" sz="1400" b="1" kern="100" dirty="0">
                        <a:solidFill>
                          <a:schemeClr val="tx1"/>
                        </a:solidFill>
                        <a:effectLst/>
                      </a:endParaRPr>
                    </a:p>
                    <a:p>
                      <a:pPr marL="0" marR="0">
                        <a:lnSpc>
                          <a:spcPct val="107000"/>
                        </a:lnSpc>
                        <a:spcBef>
                          <a:spcPts val="0"/>
                        </a:spcBef>
                        <a:spcAft>
                          <a:spcPts val="0"/>
                        </a:spcAft>
                      </a:pPr>
                      <a:r>
                        <a:rPr lang="en-US" sz="1400" b="0" kern="100" dirty="0">
                          <a:solidFill>
                            <a:schemeClr val="tx1"/>
                          </a:solidFill>
                          <a:effectLst/>
                        </a:rPr>
                        <a:t> </a:t>
                      </a:r>
                      <a:endParaRPr lang="en-US" sz="1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solidFill>
                      <a:schemeClr val="accent1">
                        <a:tint val="40000"/>
                      </a:schemeClr>
                    </a:solidFill>
                  </a:tcPr>
                </a:tc>
                <a:extLst>
                  <a:ext uri="{0D108BD9-81ED-4DB2-BD59-A6C34878D82A}">
                    <a16:rowId xmlns:a16="http://schemas.microsoft.com/office/drawing/2014/main" val="1376341090"/>
                  </a:ext>
                </a:extLst>
              </a:tr>
              <a:tr h="1352023">
                <a:tc>
                  <a:txBody>
                    <a:bodyPr/>
                    <a:lstStyle/>
                    <a:p>
                      <a:pPr marL="0" marR="0">
                        <a:lnSpc>
                          <a:spcPct val="107000"/>
                        </a:lnSpc>
                        <a:spcBef>
                          <a:spcPts val="0"/>
                        </a:spcBef>
                        <a:spcAft>
                          <a:spcPts val="0"/>
                        </a:spcAft>
                      </a:pPr>
                      <a:r>
                        <a:rPr lang="en-US" sz="2000" b="1" kern="100" dirty="0">
                          <a:solidFill>
                            <a:schemeClr val="tx1"/>
                          </a:solidFill>
                          <a:effectLst/>
                        </a:rPr>
                        <a:t>Treatment</a:t>
                      </a:r>
                      <a:endParaRPr lang="en-US"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solidFill>
                      <a:schemeClr val="accent1">
                        <a:tint val="40000"/>
                      </a:schemeClr>
                    </a:solidFill>
                  </a:tcPr>
                </a:tc>
                <a:tc>
                  <a:txBody>
                    <a:bodyPr/>
                    <a:lstStyle/>
                    <a:p>
                      <a:pPr marL="0" marR="0">
                        <a:lnSpc>
                          <a:spcPct val="107000"/>
                        </a:lnSpc>
                        <a:spcBef>
                          <a:spcPts val="0"/>
                        </a:spcBef>
                        <a:spcAft>
                          <a:spcPts val="0"/>
                        </a:spcAft>
                      </a:pPr>
                      <a:r>
                        <a:rPr lang="en-US" sz="1400" b="0" kern="100" dirty="0">
                          <a:solidFill>
                            <a:schemeClr val="tx1"/>
                          </a:solidFill>
                          <a:effectLst/>
                        </a:rPr>
                        <a:t>Evidence-based and culturally-relevant treatments for substance use disorder can reduce substance use, related health harms (for example, infectious disease transmission), and overdose deaths. High-quality treatment can also increase social functioning. This strategy focuses on reducing barriers to accessing the most effective treatments, using motivational and cultural enhancements to encourage those who might be reluctant, advancing strategies to improve engagement and retention, and continuing to develop new therapeutic approaches. </a:t>
                      </a:r>
                      <a:r>
                        <a:rPr lang="en-US" sz="1400" b="1" u="sng" kern="100" dirty="0">
                          <a:solidFill>
                            <a:schemeClr val="tx1"/>
                          </a:solidFill>
                          <a:effectLst/>
                          <a:hlinkClick r:id="rId3">
                            <a:extLst>
                              <a:ext uri="{A12FA001-AC4F-418D-AE19-62706E023703}">
                                <ahyp:hlinkClr xmlns:ahyp="http://schemas.microsoft.com/office/drawing/2018/hyperlinkcolor" val="tx"/>
                              </a:ext>
                            </a:extLst>
                          </a:hlinkClick>
                        </a:rPr>
                        <a:t>Click to read more.</a:t>
                      </a:r>
                      <a:endParaRPr lang="en-US" sz="1400" b="1" kern="100" dirty="0">
                        <a:solidFill>
                          <a:schemeClr val="tx1"/>
                        </a:solidFill>
                        <a:effectLst/>
                      </a:endParaRPr>
                    </a:p>
                    <a:p>
                      <a:pPr marL="0" marR="0">
                        <a:lnSpc>
                          <a:spcPct val="107000"/>
                        </a:lnSpc>
                        <a:spcBef>
                          <a:spcPts val="0"/>
                        </a:spcBef>
                        <a:spcAft>
                          <a:spcPts val="0"/>
                        </a:spcAft>
                      </a:pPr>
                      <a:r>
                        <a:rPr lang="en-US" sz="1400" b="0" kern="100" dirty="0">
                          <a:solidFill>
                            <a:schemeClr val="tx1"/>
                          </a:solidFill>
                          <a:effectLst/>
                        </a:rPr>
                        <a:t> </a:t>
                      </a:r>
                      <a:endParaRPr lang="en-US" sz="1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solidFill>
                      <a:schemeClr val="accent1">
                        <a:tint val="40000"/>
                      </a:schemeClr>
                    </a:solidFill>
                  </a:tcPr>
                </a:tc>
                <a:extLst>
                  <a:ext uri="{0D108BD9-81ED-4DB2-BD59-A6C34878D82A}">
                    <a16:rowId xmlns:a16="http://schemas.microsoft.com/office/drawing/2014/main" val="35299480"/>
                  </a:ext>
                </a:extLst>
              </a:tr>
              <a:tr h="899128">
                <a:tc>
                  <a:txBody>
                    <a:bodyPr/>
                    <a:lstStyle/>
                    <a:p>
                      <a:pPr marL="0" marR="0">
                        <a:lnSpc>
                          <a:spcPct val="107000"/>
                        </a:lnSpc>
                        <a:spcBef>
                          <a:spcPts val="0"/>
                        </a:spcBef>
                        <a:spcAft>
                          <a:spcPts val="0"/>
                        </a:spcAft>
                      </a:pPr>
                      <a:r>
                        <a:rPr lang="en-US" sz="2000" b="1" kern="100" dirty="0">
                          <a:solidFill>
                            <a:schemeClr val="tx1"/>
                          </a:solidFill>
                          <a:effectLst/>
                        </a:rPr>
                        <a:t>Harm Reduction</a:t>
                      </a:r>
                      <a:endParaRPr lang="en-US"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solidFill>
                      <a:schemeClr val="accent1">
                        <a:tint val="40000"/>
                      </a:schemeClr>
                    </a:solidFill>
                  </a:tcPr>
                </a:tc>
                <a:tc>
                  <a:txBody>
                    <a:bodyPr/>
                    <a:lstStyle/>
                    <a:p>
                      <a:pPr marL="0" marR="0">
                        <a:lnSpc>
                          <a:spcPct val="107000"/>
                        </a:lnSpc>
                        <a:spcBef>
                          <a:spcPts val="0"/>
                        </a:spcBef>
                        <a:spcAft>
                          <a:spcPts val="0"/>
                        </a:spcAft>
                      </a:pPr>
                      <a:r>
                        <a:rPr lang="en-US" sz="1400" b="0" kern="100" dirty="0">
                          <a:solidFill>
                            <a:schemeClr val="tx1"/>
                          </a:solidFill>
                          <a:effectLst/>
                        </a:rPr>
                        <a:t>Individuals inherently deserve services that promote health, regardless of whether they use drugs. Evidence-based and culturally-relevant harm reduction strategies minimize negative consequences of drug use. These activities further expand access to harm reduction interventions and better integrate harm reduction into general medical care. </a:t>
                      </a:r>
                      <a:r>
                        <a:rPr lang="en-US" sz="1400" b="1" u="sng" kern="100" dirty="0">
                          <a:solidFill>
                            <a:schemeClr val="tx1"/>
                          </a:solidFill>
                          <a:effectLst/>
                          <a:hlinkClick r:id="rId4">
                            <a:extLst>
                              <a:ext uri="{A12FA001-AC4F-418D-AE19-62706E023703}">
                                <ahyp:hlinkClr xmlns:ahyp="http://schemas.microsoft.com/office/drawing/2018/hyperlinkcolor" val="tx"/>
                              </a:ext>
                            </a:extLst>
                          </a:hlinkClick>
                        </a:rPr>
                        <a:t>Click to read more.</a:t>
                      </a:r>
                      <a:endParaRPr lang="en-US" sz="1400" b="1" kern="100" dirty="0">
                        <a:solidFill>
                          <a:schemeClr val="tx1"/>
                        </a:solidFill>
                        <a:effectLst/>
                      </a:endParaRPr>
                    </a:p>
                    <a:p>
                      <a:pPr marL="0" marR="0">
                        <a:lnSpc>
                          <a:spcPct val="107000"/>
                        </a:lnSpc>
                        <a:spcBef>
                          <a:spcPts val="0"/>
                        </a:spcBef>
                        <a:spcAft>
                          <a:spcPts val="0"/>
                        </a:spcAft>
                      </a:pPr>
                      <a:r>
                        <a:rPr lang="en-US" sz="1400" b="0" kern="100" dirty="0">
                          <a:solidFill>
                            <a:schemeClr val="tx1"/>
                          </a:solidFill>
                          <a:effectLst/>
                        </a:rPr>
                        <a:t> </a:t>
                      </a:r>
                      <a:endParaRPr lang="en-US" sz="1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solidFill>
                      <a:schemeClr val="accent1">
                        <a:tint val="40000"/>
                      </a:schemeClr>
                    </a:solidFill>
                  </a:tcPr>
                </a:tc>
                <a:extLst>
                  <a:ext uri="{0D108BD9-81ED-4DB2-BD59-A6C34878D82A}">
                    <a16:rowId xmlns:a16="http://schemas.microsoft.com/office/drawing/2014/main" val="3084945479"/>
                  </a:ext>
                </a:extLst>
              </a:tr>
              <a:tr h="1050093">
                <a:tc>
                  <a:txBody>
                    <a:bodyPr/>
                    <a:lstStyle/>
                    <a:p>
                      <a:pPr marL="0" marR="0">
                        <a:lnSpc>
                          <a:spcPct val="107000"/>
                        </a:lnSpc>
                        <a:spcBef>
                          <a:spcPts val="0"/>
                        </a:spcBef>
                        <a:spcAft>
                          <a:spcPts val="0"/>
                        </a:spcAft>
                      </a:pPr>
                      <a:r>
                        <a:rPr lang="en-US" sz="2000" b="1" kern="100" dirty="0">
                          <a:solidFill>
                            <a:schemeClr val="tx1"/>
                          </a:solidFill>
                          <a:effectLst/>
                        </a:rPr>
                        <a:t>Recovery</a:t>
                      </a:r>
                    </a:p>
                    <a:p>
                      <a:pPr marL="0" marR="0">
                        <a:lnSpc>
                          <a:spcPct val="107000"/>
                        </a:lnSpc>
                        <a:spcBef>
                          <a:spcPts val="0"/>
                        </a:spcBef>
                        <a:spcAft>
                          <a:spcPts val="0"/>
                        </a:spcAft>
                      </a:pPr>
                      <a:r>
                        <a:rPr lang="en-US" sz="2000" b="1" kern="100" dirty="0">
                          <a:solidFill>
                            <a:schemeClr val="tx1"/>
                          </a:solidFill>
                          <a:effectLst/>
                        </a:rPr>
                        <a:t> </a:t>
                      </a:r>
                    </a:p>
                    <a:p>
                      <a:pPr marL="0" marR="0">
                        <a:lnSpc>
                          <a:spcPct val="107000"/>
                        </a:lnSpc>
                        <a:spcBef>
                          <a:spcPts val="0"/>
                        </a:spcBef>
                        <a:spcAft>
                          <a:spcPts val="0"/>
                        </a:spcAft>
                      </a:pPr>
                      <a:r>
                        <a:rPr lang="en-US" sz="2000" b="1" kern="100" dirty="0">
                          <a:solidFill>
                            <a:schemeClr val="tx1"/>
                          </a:solidFill>
                          <a:effectLst/>
                        </a:rPr>
                        <a:t> </a:t>
                      </a:r>
                      <a:endParaRPr lang="en-US"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solidFill>
                      <a:schemeClr val="accent1">
                        <a:tint val="40000"/>
                      </a:schemeClr>
                    </a:solidFill>
                  </a:tcPr>
                </a:tc>
                <a:tc>
                  <a:txBody>
                    <a:bodyPr/>
                    <a:lstStyle/>
                    <a:p>
                      <a:pPr marL="0" marR="0">
                        <a:lnSpc>
                          <a:spcPct val="107000"/>
                        </a:lnSpc>
                        <a:spcBef>
                          <a:spcPts val="0"/>
                        </a:spcBef>
                        <a:spcAft>
                          <a:spcPts val="0"/>
                        </a:spcAft>
                      </a:pPr>
                      <a:r>
                        <a:rPr lang="en-US" sz="1400" b="0" kern="100" dirty="0">
                          <a:solidFill>
                            <a:schemeClr val="tx1"/>
                          </a:solidFill>
                          <a:effectLst/>
                        </a:rPr>
                        <a:t>This strategy recognizes that treatment alone may not be enough to support long-term recovery. Despite the demonstrated benefits of recovery support services -- such as peer supports, employment and housing services -- various challenges impede their availability and uptake. Enhancing coverage and integration of recovery support services is critical to promoting access to and use of these services. Strengthening the recovery support services workforce is also essential to promoting access and quality. </a:t>
                      </a:r>
                      <a:r>
                        <a:rPr lang="en-US" sz="1400" b="1" u="sng" kern="100" dirty="0">
                          <a:solidFill>
                            <a:schemeClr val="tx1"/>
                          </a:solidFill>
                          <a:effectLst/>
                          <a:hlinkClick r:id="rId5">
                            <a:extLst>
                              <a:ext uri="{A12FA001-AC4F-418D-AE19-62706E023703}">
                                <ahyp:hlinkClr xmlns:ahyp="http://schemas.microsoft.com/office/drawing/2018/hyperlinkcolor" val="tx"/>
                              </a:ext>
                            </a:extLst>
                          </a:hlinkClick>
                        </a:rPr>
                        <a:t>Click to read more.</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solidFill>
                      <a:schemeClr val="accent1">
                        <a:tint val="40000"/>
                      </a:schemeClr>
                    </a:solidFill>
                  </a:tcPr>
                </a:tc>
                <a:extLst>
                  <a:ext uri="{0D108BD9-81ED-4DB2-BD59-A6C34878D82A}">
                    <a16:rowId xmlns:a16="http://schemas.microsoft.com/office/drawing/2014/main" val="3382266199"/>
                  </a:ext>
                </a:extLst>
              </a:tr>
            </a:tbl>
          </a:graphicData>
        </a:graphic>
      </p:graphicFrame>
    </p:spTree>
    <p:extLst>
      <p:ext uri="{BB962C8B-B14F-4D97-AF65-F5344CB8AC3E}">
        <p14:creationId xmlns:p14="http://schemas.microsoft.com/office/powerpoint/2010/main" val="682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512A-B3C4-B631-3FCB-12F0802D81FF}"/>
              </a:ext>
            </a:extLst>
          </p:cNvPr>
          <p:cNvSpPr>
            <a:spLocks noGrp="1"/>
          </p:cNvSpPr>
          <p:nvPr>
            <p:ph type="title"/>
          </p:nvPr>
        </p:nvSpPr>
        <p:spPr>
          <a:xfrm>
            <a:off x="449317" y="1174422"/>
            <a:ext cx="4017579" cy="1325563"/>
          </a:xfrm>
        </p:spPr>
        <p:txBody>
          <a:bodyPr>
            <a:normAutofit fontScale="90000"/>
          </a:bodyPr>
          <a:lstStyle/>
          <a:p>
            <a:r>
              <a:rPr lang="en-US" dirty="0"/>
              <a:t>Alaska Statewide Opioid Action Plan 2018-2022</a:t>
            </a:r>
            <a:br>
              <a:rPr lang="en-US" dirty="0"/>
            </a:br>
            <a:br>
              <a:rPr lang="en-US" dirty="0"/>
            </a:br>
            <a:r>
              <a:rPr lang="en-US" sz="1800" dirty="0">
                <a:hlinkClick r:id="rId2"/>
              </a:rPr>
              <a:t>Click here for link to plan.</a:t>
            </a:r>
            <a:endParaRPr lang="en-US" sz="1800" dirty="0"/>
          </a:p>
        </p:txBody>
      </p:sp>
      <p:sp>
        <p:nvSpPr>
          <p:cNvPr id="5" name="Slide Number Placeholder 4">
            <a:extLst>
              <a:ext uri="{FF2B5EF4-FFF2-40B4-BE49-F238E27FC236}">
                <a16:creationId xmlns:a16="http://schemas.microsoft.com/office/drawing/2014/main" id="{22784D87-573B-45C1-ADAF-DE242C31FB13}"/>
              </a:ext>
            </a:extLst>
          </p:cNvPr>
          <p:cNvSpPr>
            <a:spLocks noGrp="1"/>
          </p:cNvSpPr>
          <p:nvPr>
            <p:ph type="sldNum" sz="quarter" idx="12"/>
          </p:nvPr>
        </p:nvSpPr>
        <p:spPr/>
        <p:txBody>
          <a:bodyPr/>
          <a:lstStyle/>
          <a:p>
            <a:fld id="{48F63A3B-78C7-47BE-AE5E-E10140E04643}" type="slidenum">
              <a:rPr lang="en-US" smtClean="0"/>
              <a:pPr/>
              <a:t>7</a:t>
            </a:fld>
            <a:endParaRPr lang="en-US" dirty="0"/>
          </a:p>
        </p:txBody>
      </p:sp>
      <p:pic>
        <p:nvPicPr>
          <p:cNvPr id="9" name="Picture 8">
            <a:extLst>
              <a:ext uri="{FF2B5EF4-FFF2-40B4-BE49-F238E27FC236}">
                <a16:creationId xmlns:a16="http://schemas.microsoft.com/office/drawing/2014/main" id="{07987529-8FDD-2BD0-7FD0-98F32D3F3D93}"/>
              </a:ext>
            </a:extLst>
          </p:cNvPr>
          <p:cNvPicPr>
            <a:picLocks noChangeAspect="1"/>
          </p:cNvPicPr>
          <p:nvPr/>
        </p:nvPicPr>
        <p:blipFill>
          <a:blip r:embed="rId3"/>
          <a:stretch>
            <a:fillRect/>
          </a:stretch>
        </p:blipFill>
        <p:spPr>
          <a:xfrm>
            <a:off x="5109956" y="448627"/>
            <a:ext cx="6553200" cy="6181725"/>
          </a:xfrm>
          <a:prstGeom prst="rect">
            <a:avLst/>
          </a:prstGeom>
        </p:spPr>
      </p:pic>
    </p:spTree>
    <p:extLst>
      <p:ext uri="{BB962C8B-B14F-4D97-AF65-F5344CB8AC3E}">
        <p14:creationId xmlns:p14="http://schemas.microsoft.com/office/powerpoint/2010/main" val="29753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0F2C-EFD8-4436-7614-CE84CA6A6BEC}"/>
              </a:ext>
            </a:extLst>
          </p:cNvPr>
          <p:cNvSpPr>
            <a:spLocks noGrp="1"/>
          </p:cNvSpPr>
          <p:nvPr>
            <p:ph type="ctrTitle"/>
          </p:nvPr>
        </p:nvSpPr>
        <p:spPr>
          <a:xfrm>
            <a:off x="30480" y="619760"/>
            <a:ext cx="2824480" cy="4724400"/>
          </a:xfrm>
        </p:spPr>
        <p:txBody>
          <a:bodyPr vert="horz" lIns="91440" tIns="45720" rIns="91440" bIns="45720" rtlCol="0" anchor="t" anchorCtr="0">
            <a:normAutofit/>
          </a:bodyPr>
          <a:lstStyle/>
          <a:p>
            <a:pPr algn="l"/>
            <a:r>
              <a:rPr lang="en-US" sz="3600" kern="1200" cap="none" spc="0" baseline="0" dirty="0">
                <a:solidFill>
                  <a:srgbClr val="CC6600"/>
                </a:solidFill>
                <a:latin typeface="Arial" panose="020B0604020202020204" pitchFamily="34" charset="0"/>
                <a:cs typeface="Arial" panose="020B0604020202020204" pitchFamily="34" charset="0"/>
              </a:rPr>
              <a:t>Examples of Opioid Abatement and Remediation</a:t>
            </a:r>
            <a:br>
              <a:rPr lang="en-US" sz="2800" kern="1200" cap="none" spc="0" baseline="0" dirty="0">
                <a:solidFill>
                  <a:schemeClr val="tx1"/>
                </a:solidFill>
                <a:latin typeface="Arial" panose="020B0604020202020204" pitchFamily="34" charset="0"/>
                <a:cs typeface="Arial" panose="020B0604020202020204" pitchFamily="34" charset="0"/>
              </a:rPr>
            </a:br>
            <a:br>
              <a:rPr lang="en-US" sz="2800" kern="1200" cap="none" spc="0" baseline="0" dirty="0">
                <a:solidFill>
                  <a:schemeClr val="tx1"/>
                </a:solidFill>
                <a:latin typeface="Arial" panose="020B0604020202020204" pitchFamily="34" charset="0"/>
                <a:cs typeface="Arial" panose="020B0604020202020204" pitchFamily="34" charset="0"/>
              </a:rPr>
            </a:br>
            <a:r>
              <a:rPr lang="en-US" sz="2000" kern="1200" cap="none" spc="0" baseline="0" dirty="0">
                <a:solidFill>
                  <a:schemeClr val="tx1"/>
                </a:solidFill>
                <a:latin typeface="Arial" panose="020B0604020202020204" pitchFamily="34" charset="0"/>
                <a:cs typeface="Arial" panose="020B0604020202020204" pitchFamily="34" charset="0"/>
              </a:rPr>
              <a:t>Schedule A Core Strategies listed. Refer to page 116, Exhibit E of </a:t>
            </a:r>
            <a:r>
              <a:rPr lang="en-US" sz="2000" kern="1200" cap="none" spc="0" baseline="0" dirty="0">
                <a:solidFill>
                  <a:schemeClr val="tx1"/>
                </a:solidFill>
                <a:latin typeface="Arial" panose="020B0604020202020204" pitchFamily="34" charset="0"/>
                <a:cs typeface="Arial" panose="020B0604020202020204" pitchFamily="34" charset="0"/>
                <a:hlinkClick r:id="rId2"/>
              </a:rPr>
              <a:t>settlement document</a:t>
            </a:r>
            <a:r>
              <a:rPr lang="en-US" sz="2000" kern="1200" cap="none" spc="0" baseline="0" dirty="0">
                <a:solidFill>
                  <a:schemeClr val="tx1"/>
                </a:solidFill>
                <a:latin typeface="Arial" panose="020B0604020202020204" pitchFamily="34" charset="0"/>
                <a:cs typeface="Arial" panose="020B0604020202020204" pitchFamily="34" charset="0"/>
              </a:rPr>
              <a:t> for more examples. </a:t>
            </a:r>
          </a:p>
        </p:txBody>
      </p:sp>
      <p:graphicFrame>
        <p:nvGraphicFramePr>
          <p:cNvPr id="4" name="Table 3">
            <a:extLst>
              <a:ext uri="{FF2B5EF4-FFF2-40B4-BE49-F238E27FC236}">
                <a16:creationId xmlns:a16="http://schemas.microsoft.com/office/drawing/2014/main" id="{8C865BE9-3A43-1F68-7938-CC3BF991E053}"/>
              </a:ext>
            </a:extLst>
          </p:cNvPr>
          <p:cNvGraphicFramePr>
            <a:graphicFrameLocks noGrp="1"/>
          </p:cNvGraphicFramePr>
          <p:nvPr>
            <p:extLst>
              <p:ext uri="{D42A27DB-BD31-4B8C-83A1-F6EECF244321}">
                <p14:modId xmlns:p14="http://schemas.microsoft.com/office/powerpoint/2010/main" val="18395564"/>
              </p:ext>
            </p:extLst>
          </p:nvPr>
        </p:nvGraphicFramePr>
        <p:xfrm>
          <a:off x="2854960" y="297183"/>
          <a:ext cx="9096937" cy="6146584"/>
        </p:xfrm>
        <a:graphic>
          <a:graphicData uri="http://schemas.openxmlformats.org/drawingml/2006/table">
            <a:tbl>
              <a:tblPr firstRow="1" firstCol="1" bandRow="1">
                <a:tableStyleId>{C4B1156A-380E-4F78-BDF5-A606A8083BF9}</a:tableStyleId>
              </a:tblPr>
              <a:tblGrid>
                <a:gridCol w="1737360">
                  <a:extLst>
                    <a:ext uri="{9D8B030D-6E8A-4147-A177-3AD203B41FA5}">
                      <a16:colId xmlns:a16="http://schemas.microsoft.com/office/drawing/2014/main" val="3125358486"/>
                    </a:ext>
                  </a:extLst>
                </a:gridCol>
                <a:gridCol w="7359577">
                  <a:extLst>
                    <a:ext uri="{9D8B030D-6E8A-4147-A177-3AD203B41FA5}">
                      <a16:colId xmlns:a16="http://schemas.microsoft.com/office/drawing/2014/main" val="1773629620"/>
                    </a:ext>
                  </a:extLst>
                </a:gridCol>
              </a:tblGrid>
              <a:tr h="793832">
                <a:tc>
                  <a:txBody>
                    <a:bodyPr/>
                    <a:lstStyle/>
                    <a:p>
                      <a:pPr marL="0" marR="0">
                        <a:lnSpc>
                          <a:spcPct val="107000"/>
                        </a:lnSpc>
                        <a:spcBef>
                          <a:spcPts val="0"/>
                        </a:spcBef>
                        <a:spcAft>
                          <a:spcPts val="0"/>
                        </a:spcAft>
                      </a:pPr>
                      <a:r>
                        <a:rPr lang="en-US" sz="1600" b="1" dirty="0">
                          <a:solidFill>
                            <a:srgbClr val="0070C0"/>
                          </a:solidFill>
                          <a:effectLst/>
                        </a:rPr>
                        <a:t>Upstream/ Primary Prevention</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73" marR="49273" marT="0" marB="0">
                    <a:solidFill>
                      <a:schemeClr val="bg2"/>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Evidence-Based and/or Culturally Relevant Prevention Programs in Schools</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Community Drug Disposal Programs</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Media Campaigns to Prevent Opioid Use Disorder</a:t>
                      </a:r>
                    </a:p>
                  </a:txBody>
                  <a:tcPr marL="49273" marR="49273" marT="0" marB="0">
                    <a:solidFill>
                      <a:schemeClr val="bg2"/>
                    </a:solidFill>
                  </a:tcPr>
                </a:tc>
                <a:extLst>
                  <a:ext uri="{0D108BD9-81ED-4DB2-BD59-A6C34878D82A}">
                    <a16:rowId xmlns:a16="http://schemas.microsoft.com/office/drawing/2014/main" val="3706599920"/>
                  </a:ext>
                </a:extLst>
              </a:tr>
              <a:tr h="1762592">
                <a:tc>
                  <a:txBody>
                    <a:bodyPr/>
                    <a:lstStyle/>
                    <a:p>
                      <a:pPr marL="0" marR="0">
                        <a:lnSpc>
                          <a:spcPct val="107000"/>
                        </a:lnSpc>
                        <a:spcBef>
                          <a:spcPts val="0"/>
                        </a:spcBef>
                        <a:spcAft>
                          <a:spcPts val="0"/>
                        </a:spcAft>
                      </a:pPr>
                      <a:r>
                        <a:rPr lang="en-US" sz="1600" b="1" dirty="0">
                          <a:solidFill>
                            <a:srgbClr val="0070C0"/>
                          </a:solidFill>
                          <a:effectLst/>
                        </a:rPr>
                        <a:t>Treatment</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73" marR="49273" marT="0" marB="0">
                    <a:solidFill>
                      <a:schemeClr val="bg2"/>
                    </a:solidFill>
                  </a:tcPr>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b="0" dirty="0">
                          <a:solidFill>
                            <a:schemeClr val="tx1"/>
                          </a:solidFill>
                          <a:effectLst/>
                        </a:rPr>
                        <a:t>Targeted Screening </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Targeted Distribution of Medications for Addiction Treatment and Integration Across Continuum of Care</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Wraparound Services for People w/Opioid Use Disorder</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Services for Babies w/Neonatal Abstinence Syndrome and Caregiver</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Treatment for Women with Opioid Use Disorder and Co-Occurring Substance Use and Mental Health Disorders Twelve-Months Postpartum</a:t>
                      </a:r>
                    </a:p>
                    <a:p>
                      <a:pPr marL="0" marR="0" lvl="0" indent="0">
                        <a:lnSpc>
                          <a:spcPct val="107000"/>
                        </a:lnSpc>
                        <a:spcBef>
                          <a:spcPts val="0"/>
                        </a:spcBef>
                        <a:spcAft>
                          <a:spcPts val="0"/>
                        </a:spcAft>
                        <a:buFont typeface="Symbol" panose="05050102010706020507" pitchFamily="18" charset="2"/>
                        <a:buNone/>
                      </a:pP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73" marR="49273" marT="0" marB="0">
                    <a:solidFill>
                      <a:schemeClr val="bg2"/>
                    </a:solidFill>
                  </a:tcPr>
                </a:tc>
                <a:extLst>
                  <a:ext uri="{0D108BD9-81ED-4DB2-BD59-A6C34878D82A}">
                    <a16:rowId xmlns:a16="http://schemas.microsoft.com/office/drawing/2014/main" val="2336842667"/>
                  </a:ext>
                </a:extLst>
              </a:tr>
              <a:tr h="804160">
                <a:tc>
                  <a:txBody>
                    <a:bodyPr/>
                    <a:lstStyle/>
                    <a:p>
                      <a:pPr marL="0" marR="0">
                        <a:lnSpc>
                          <a:spcPct val="107000"/>
                        </a:lnSpc>
                        <a:spcBef>
                          <a:spcPts val="0"/>
                        </a:spcBef>
                        <a:spcAft>
                          <a:spcPts val="0"/>
                        </a:spcAft>
                      </a:pPr>
                      <a:r>
                        <a:rPr lang="en-US" sz="1600" b="1" dirty="0">
                          <a:solidFill>
                            <a:srgbClr val="0070C0"/>
                          </a:solidFill>
                          <a:effectLst/>
                        </a:rPr>
                        <a:t>Harm Reduction</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73" marR="49273" marT="0" marB="0">
                    <a:solidFill>
                      <a:schemeClr val="bg2"/>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Targeted Naloxone Distribution</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Syringe Exchange and Wrap Around Services Including Linkage to Opioid Use Disorder Treatment</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Access to Sterile Syringes and Linkage to Care and Treatment of Infectious Diseases</a:t>
                      </a:r>
                    </a:p>
                  </a:txBody>
                  <a:tcPr marL="49273" marR="49273" marT="0" marB="0">
                    <a:solidFill>
                      <a:schemeClr val="bg2"/>
                    </a:solidFill>
                  </a:tcPr>
                </a:tc>
                <a:extLst>
                  <a:ext uri="{0D108BD9-81ED-4DB2-BD59-A6C34878D82A}">
                    <a16:rowId xmlns:a16="http://schemas.microsoft.com/office/drawing/2014/main" val="3578390588"/>
                  </a:ext>
                </a:extLst>
              </a:tr>
              <a:tr h="654848">
                <a:tc>
                  <a:txBody>
                    <a:bodyPr/>
                    <a:lstStyle/>
                    <a:p>
                      <a:pPr marL="0" marR="0">
                        <a:lnSpc>
                          <a:spcPct val="107000"/>
                        </a:lnSpc>
                        <a:spcBef>
                          <a:spcPts val="0"/>
                        </a:spcBef>
                        <a:spcAft>
                          <a:spcPts val="0"/>
                        </a:spcAft>
                      </a:pPr>
                      <a:r>
                        <a:rPr lang="en-US" sz="1600" b="1" dirty="0">
                          <a:solidFill>
                            <a:srgbClr val="0070C0"/>
                          </a:solidFill>
                          <a:effectLst/>
                        </a:rPr>
                        <a:t>Recovery</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73" marR="49273" marT="0" marB="0">
                    <a:solidFill>
                      <a:schemeClr val="bg2"/>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Wraparound Services and Housing for Opioid Use Disorder and Co-Occurring Substance Use and Mental Health Disorders</a:t>
                      </a:r>
                    </a:p>
                    <a:p>
                      <a:pPr marL="342900" marR="0" lvl="0" indent="-342900">
                        <a:lnSpc>
                          <a:spcPct val="107000"/>
                        </a:lnSpc>
                        <a:spcBef>
                          <a:spcPts val="0"/>
                        </a:spcBef>
                        <a:spcAft>
                          <a:spcPts val="0"/>
                        </a:spcAft>
                        <a:buFont typeface="Symbol" panose="05050102010706020507" pitchFamily="18" charset="2"/>
                        <a:buChar char=""/>
                      </a:pP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73" marR="49273" marT="0" marB="0">
                    <a:solidFill>
                      <a:schemeClr val="bg2"/>
                    </a:solidFill>
                  </a:tcPr>
                </a:tc>
                <a:extLst>
                  <a:ext uri="{0D108BD9-81ED-4DB2-BD59-A6C34878D82A}">
                    <a16:rowId xmlns:a16="http://schemas.microsoft.com/office/drawing/2014/main" val="986441376"/>
                  </a:ext>
                </a:extLst>
              </a:tr>
              <a:tr h="1143676">
                <a:tc>
                  <a:txBody>
                    <a:bodyPr/>
                    <a:lstStyle/>
                    <a:p>
                      <a:pPr marL="0" marR="0">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Training/Outreach</a:t>
                      </a:r>
                    </a:p>
                  </a:txBody>
                  <a:tcPr marL="49273" marR="49273" marT="0" marB="0">
                    <a:solidFill>
                      <a:schemeClr val="bg2"/>
                    </a:solidFill>
                  </a:tcPr>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b="0" dirty="0">
                          <a:solidFill>
                            <a:schemeClr val="tx1"/>
                          </a:solidFill>
                          <a:effectLst/>
                        </a:rPr>
                        <a:t>Best Prescribing Practices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b="0" dirty="0">
                          <a:solidFill>
                            <a:schemeClr val="tx1"/>
                          </a:solidFill>
                          <a:effectLst/>
                        </a:rPr>
                        <a:t>Medications for Addiction Treatment</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rPr>
                        <a:t>Naloxone Administration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b="0" dirty="0">
                          <a:solidFill>
                            <a:schemeClr val="tx1"/>
                          </a:solidFill>
                          <a:effectLst/>
                        </a:rPr>
                        <a:t>Pre-Arrest Diversion and Post-Overdose Response for First Responders</a:t>
                      </a:r>
                    </a:p>
                  </a:txBody>
                  <a:tcPr marL="49273" marR="49273" marT="0" marB="0">
                    <a:solidFill>
                      <a:schemeClr val="bg2"/>
                    </a:solidFill>
                  </a:tcPr>
                </a:tc>
                <a:extLst>
                  <a:ext uri="{0D108BD9-81ED-4DB2-BD59-A6C34878D82A}">
                    <a16:rowId xmlns:a16="http://schemas.microsoft.com/office/drawing/2014/main" val="503168027"/>
                  </a:ext>
                </a:extLst>
              </a:tr>
              <a:tr h="815127">
                <a:tc>
                  <a:txBody>
                    <a:bodyPr/>
                    <a:lstStyle/>
                    <a:p>
                      <a:pPr marL="0" marR="0">
                        <a:lnSpc>
                          <a:spcPct val="107000"/>
                        </a:lnSpc>
                        <a:spcBef>
                          <a:spcPts val="0"/>
                        </a:spcBef>
                        <a:spcAft>
                          <a:spcPts val="0"/>
                        </a:spcAft>
                      </a:pPr>
                      <a:r>
                        <a:rPr lang="en-US" sz="1600" b="1" dirty="0">
                          <a:solidFill>
                            <a:srgbClr val="0070C0"/>
                          </a:solidFill>
                          <a:effectLst/>
                        </a:rPr>
                        <a:t>Research and Development </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73" marR="49273" marT="0" marB="0">
                    <a:solidFill>
                      <a:schemeClr val="bg2"/>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1400" b="0" dirty="0">
                          <a:solidFill>
                            <a:schemeClr val="tx1"/>
                          </a:solidFill>
                          <a:effectLst/>
                        </a:rPr>
                        <a:t>Evaluate data infrastructure needs to support measuring progress of opioid abatement strategies (Use outcome-based measures that reflect intent of opioid abatement and internal processed-based measures to ensure transparency and effective management)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73" marR="49273" marT="0" marB="0">
                    <a:solidFill>
                      <a:schemeClr val="bg2"/>
                    </a:solidFill>
                  </a:tcPr>
                </a:tc>
                <a:extLst>
                  <a:ext uri="{0D108BD9-81ED-4DB2-BD59-A6C34878D82A}">
                    <a16:rowId xmlns:a16="http://schemas.microsoft.com/office/drawing/2014/main" val="1813712771"/>
                  </a:ext>
                </a:extLst>
              </a:tr>
            </a:tbl>
          </a:graphicData>
        </a:graphic>
      </p:graphicFrame>
    </p:spTree>
    <p:extLst>
      <p:ext uri="{BB962C8B-B14F-4D97-AF65-F5344CB8AC3E}">
        <p14:creationId xmlns:p14="http://schemas.microsoft.com/office/powerpoint/2010/main" val="155506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6104-181F-D139-D59B-23671033E5D5}"/>
              </a:ext>
            </a:extLst>
          </p:cNvPr>
          <p:cNvSpPr>
            <a:spLocks noGrp="1"/>
          </p:cNvSpPr>
          <p:nvPr>
            <p:ph type="title"/>
          </p:nvPr>
        </p:nvSpPr>
        <p:spPr>
          <a:xfrm>
            <a:off x="3073400" y="2315845"/>
            <a:ext cx="10515600" cy="1325563"/>
          </a:xfrm>
        </p:spPr>
        <p:txBody>
          <a:bodyPr/>
          <a:lstStyle/>
          <a:p>
            <a:r>
              <a:rPr lang="en-US" dirty="0"/>
              <a:t>Protective &amp; Risk Factors</a:t>
            </a:r>
          </a:p>
        </p:txBody>
      </p:sp>
      <p:sp>
        <p:nvSpPr>
          <p:cNvPr id="4" name="Footer Placeholder 3">
            <a:extLst>
              <a:ext uri="{FF2B5EF4-FFF2-40B4-BE49-F238E27FC236}">
                <a16:creationId xmlns:a16="http://schemas.microsoft.com/office/drawing/2014/main" id="{218EDBE9-7B64-2796-1EC9-4056DF4BA16A}"/>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00A71DF-EF1A-C806-0E9E-EE58059C6153}"/>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21259753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 2013 - 2022</Template>
  <TotalTime>605</TotalTime>
  <Words>2234</Words>
  <Application>Microsoft Office PowerPoint</Application>
  <PresentationFormat>Widescreen</PresentationFormat>
  <Paragraphs>239</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Symbol</vt:lpstr>
      <vt:lpstr>Wingdings</vt:lpstr>
      <vt:lpstr>Office Theme</vt:lpstr>
      <vt:lpstr>Overview of Opioid Settlement Funds and a Brainstorming Approach for Determining the Use of Funds in Juneau</vt:lpstr>
      <vt:lpstr>Objectives  </vt:lpstr>
      <vt:lpstr>City and Borough of Juneau Priorities and Plans </vt:lpstr>
      <vt:lpstr>How much J&amp;J settlement money is coming to Juneau? </vt:lpstr>
      <vt:lpstr>Frameworks for Addressing the Opioid Epidemic</vt:lpstr>
      <vt:lpstr>U.S. Health and Human Services Overdose Prevention Strategy</vt:lpstr>
      <vt:lpstr>Alaska Statewide Opioid Action Plan 2018-2022  Click here for link to plan.</vt:lpstr>
      <vt:lpstr>Examples of Opioid Abatement and Remediation  Schedule A Core Strategies listed. Refer to page 116, Exhibit E of settlement document for more examples. </vt:lpstr>
      <vt:lpstr>Protective &amp; Risk Factors</vt:lpstr>
      <vt:lpstr>Protective Factors: What Are They?</vt:lpstr>
      <vt:lpstr>PowerPoint Presentation</vt:lpstr>
      <vt:lpstr>Risk Factors: What we know</vt:lpstr>
      <vt:lpstr>Applying the framework to Juneau</vt:lpstr>
      <vt:lpstr>Some examples: Family promise, AEYC, Big Brothers/Big Sisters, sports, clubs, creating protective factors for youth, education in school district</vt:lpstr>
      <vt:lpstr>PowerPoint Presentation</vt:lpstr>
      <vt:lpstr>PowerPoint Presentation</vt:lpstr>
      <vt:lpstr>PowerPoint Presentation</vt:lpstr>
      <vt:lpstr>PowerPoint Presentation</vt:lpstr>
      <vt:lpstr>Guiding Principals for Use of Funds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Reviewing Framework for Opioid settlement guidance</dc:title>
  <dc:subject/>
  <dc:creator>Geldhof, Claire S (DOH)</dc:creator>
  <cp:lastModifiedBy>Geldhof, Claire S (DOH)</cp:lastModifiedBy>
  <cp:revision>53</cp:revision>
  <dcterms:created xsi:type="dcterms:W3CDTF">2023-08-11T17:28:05Z</dcterms:created>
  <dcterms:modified xsi:type="dcterms:W3CDTF">2025-03-24T22:33:42Z</dcterms:modified>
</cp:coreProperties>
</file>